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0" r:id="rId5"/>
    <p:sldId id="268" r:id="rId6"/>
    <p:sldId id="261" r:id="rId7"/>
    <p:sldId id="266" r:id="rId8"/>
    <p:sldId id="269" r:id="rId9"/>
    <p:sldId id="270" r:id="rId10"/>
    <p:sldId id="271" r:id="rId11"/>
    <p:sldId id="272" r:id="rId12"/>
    <p:sldId id="273" r:id="rId13"/>
    <p:sldId id="274" r:id="rId14"/>
    <p:sldId id="275" r:id="rId15"/>
    <p:sldId id="276" r:id="rId16"/>
    <p:sldId id="262" r:id="rId17"/>
    <p:sldId id="263" r:id="rId18"/>
    <p:sldId id="267" r:id="rId19"/>
    <p:sldId id="26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1096"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A87F29-7082-4244-A2BA-1C3E94FB6847}" type="datetimeFigureOut">
              <a:rPr lang="en-US" smtClean="0"/>
              <a:t>6/17/2020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00FCF7-88C0-426C-B851-D6A8A918DEAA}" type="slidenum">
              <a:rPr lang="en-US" smtClean="0"/>
              <a:t>‹#›</a:t>
            </a:fld>
            <a:endParaRPr lang="en-US"/>
          </a:p>
        </p:txBody>
      </p:sp>
    </p:spTree>
    <p:extLst>
      <p:ext uri="{BB962C8B-B14F-4D97-AF65-F5344CB8AC3E}">
        <p14:creationId xmlns:p14="http://schemas.microsoft.com/office/powerpoint/2010/main" val="3053988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a:t>
            </a:fld>
            <a:endParaRPr lang="en-US"/>
          </a:p>
        </p:txBody>
      </p:sp>
    </p:spTree>
    <p:extLst>
      <p:ext uri="{BB962C8B-B14F-4D97-AF65-F5344CB8AC3E}">
        <p14:creationId xmlns:p14="http://schemas.microsoft.com/office/powerpoint/2010/main" val="21935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10</a:t>
            </a:fld>
            <a:endParaRPr lang="en-US"/>
          </a:p>
        </p:txBody>
      </p:sp>
    </p:spTree>
    <p:extLst>
      <p:ext uri="{BB962C8B-B14F-4D97-AF65-F5344CB8AC3E}">
        <p14:creationId xmlns:p14="http://schemas.microsoft.com/office/powerpoint/2010/main" val="2716548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11</a:t>
            </a:fld>
            <a:endParaRPr lang="en-US"/>
          </a:p>
        </p:txBody>
      </p:sp>
    </p:spTree>
    <p:extLst>
      <p:ext uri="{BB962C8B-B14F-4D97-AF65-F5344CB8AC3E}">
        <p14:creationId xmlns:p14="http://schemas.microsoft.com/office/powerpoint/2010/main" val="1296590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12</a:t>
            </a:fld>
            <a:endParaRPr lang="en-US"/>
          </a:p>
        </p:txBody>
      </p:sp>
    </p:spTree>
    <p:extLst>
      <p:ext uri="{BB962C8B-B14F-4D97-AF65-F5344CB8AC3E}">
        <p14:creationId xmlns:p14="http://schemas.microsoft.com/office/powerpoint/2010/main" val="1098554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13</a:t>
            </a:fld>
            <a:endParaRPr lang="en-US"/>
          </a:p>
        </p:txBody>
      </p:sp>
    </p:spTree>
    <p:extLst>
      <p:ext uri="{BB962C8B-B14F-4D97-AF65-F5344CB8AC3E}">
        <p14:creationId xmlns:p14="http://schemas.microsoft.com/office/powerpoint/2010/main" val="116235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14</a:t>
            </a:fld>
            <a:endParaRPr lang="en-US"/>
          </a:p>
        </p:txBody>
      </p:sp>
    </p:spTree>
    <p:extLst>
      <p:ext uri="{BB962C8B-B14F-4D97-AF65-F5344CB8AC3E}">
        <p14:creationId xmlns:p14="http://schemas.microsoft.com/office/powerpoint/2010/main" val="26931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15</a:t>
            </a:fld>
            <a:endParaRPr lang="en-US"/>
          </a:p>
        </p:txBody>
      </p:sp>
    </p:spTree>
    <p:extLst>
      <p:ext uri="{BB962C8B-B14F-4D97-AF65-F5344CB8AC3E}">
        <p14:creationId xmlns:p14="http://schemas.microsoft.com/office/powerpoint/2010/main" val="317837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16</a:t>
            </a:fld>
            <a:endParaRPr lang="en-US"/>
          </a:p>
        </p:txBody>
      </p:sp>
    </p:spTree>
    <p:extLst>
      <p:ext uri="{BB962C8B-B14F-4D97-AF65-F5344CB8AC3E}">
        <p14:creationId xmlns:p14="http://schemas.microsoft.com/office/powerpoint/2010/main" val="3594033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17</a:t>
            </a:fld>
            <a:endParaRPr lang="en-US"/>
          </a:p>
        </p:txBody>
      </p:sp>
    </p:spTree>
    <p:extLst>
      <p:ext uri="{BB962C8B-B14F-4D97-AF65-F5344CB8AC3E}">
        <p14:creationId xmlns:p14="http://schemas.microsoft.com/office/powerpoint/2010/main" val="910873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18</a:t>
            </a:fld>
            <a:endParaRPr lang="en-US"/>
          </a:p>
        </p:txBody>
      </p:sp>
    </p:spTree>
    <p:extLst>
      <p:ext uri="{BB962C8B-B14F-4D97-AF65-F5344CB8AC3E}">
        <p14:creationId xmlns:p14="http://schemas.microsoft.com/office/powerpoint/2010/main" val="654781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19</a:t>
            </a:fld>
            <a:endParaRPr lang="en-US"/>
          </a:p>
        </p:txBody>
      </p:sp>
    </p:spTree>
    <p:extLst>
      <p:ext uri="{BB962C8B-B14F-4D97-AF65-F5344CB8AC3E}">
        <p14:creationId xmlns:p14="http://schemas.microsoft.com/office/powerpoint/2010/main" val="2193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2</a:t>
            </a:fld>
            <a:endParaRPr lang="en-US"/>
          </a:p>
        </p:txBody>
      </p:sp>
    </p:spTree>
    <p:extLst>
      <p:ext uri="{BB962C8B-B14F-4D97-AF65-F5344CB8AC3E}">
        <p14:creationId xmlns:p14="http://schemas.microsoft.com/office/powerpoint/2010/main" val="291620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685175-EDA1-40F3-9A7E-B407C6ED1F0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4725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4</a:t>
            </a:fld>
            <a:endParaRPr lang="en-US"/>
          </a:p>
        </p:txBody>
      </p:sp>
    </p:spTree>
    <p:extLst>
      <p:ext uri="{BB962C8B-B14F-4D97-AF65-F5344CB8AC3E}">
        <p14:creationId xmlns:p14="http://schemas.microsoft.com/office/powerpoint/2010/main" val="654781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5</a:t>
            </a:fld>
            <a:endParaRPr lang="en-US"/>
          </a:p>
        </p:txBody>
      </p:sp>
    </p:spTree>
    <p:extLst>
      <p:ext uri="{BB962C8B-B14F-4D97-AF65-F5344CB8AC3E}">
        <p14:creationId xmlns:p14="http://schemas.microsoft.com/office/powerpoint/2010/main" val="358184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6</a:t>
            </a:fld>
            <a:endParaRPr lang="en-US"/>
          </a:p>
        </p:txBody>
      </p:sp>
    </p:spTree>
    <p:extLst>
      <p:ext uri="{BB962C8B-B14F-4D97-AF65-F5344CB8AC3E}">
        <p14:creationId xmlns:p14="http://schemas.microsoft.com/office/powerpoint/2010/main" val="2393588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7</a:t>
            </a:fld>
            <a:endParaRPr lang="en-US"/>
          </a:p>
        </p:txBody>
      </p:sp>
    </p:spTree>
    <p:extLst>
      <p:ext uri="{BB962C8B-B14F-4D97-AF65-F5344CB8AC3E}">
        <p14:creationId xmlns:p14="http://schemas.microsoft.com/office/powerpoint/2010/main" val="180542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8</a:t>
            </a:fld>
            <a:endParaRPr lang="en-US"/>
          </a:p>
        </p:txBody>
      </p:sp>
    </p:spTree>
    <p:extLst>
      <p:ext uri="{BB962C8B-B14F-4D97-AF65-F5344CB8AC3E}">
        <p14:creationId xmlns:p14="http://schemas.microsoft.com/office/powerpoint/2010/main" val="1127988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9</a:t>
            </a:fld>
            <a:endParaRPr lang="en-US"/>
          </a:p>
        </p:txBody>
      </p:sp>
    </p:spTree>
    <p:extLst>
      <p:ext uri="{BB962C8B-B14F-4D97-AF65-F5344CB8AC3E}">
        <p14:creationId xmlns:p14="http://schemas.microsoft.com/office/powerpoint/2010/main" val="1051800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CD3681-1318-4A16-9C59-8B9F5FEBA257}"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4200246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D3681-1318-4A16-9C59-8B9F5FEBA257}"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1898130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D3681-1318-4A16-9C59-8B9F5FEBA257}"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3341930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D3681-1318-4A16-9C59-8B9F5FEBA257}"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2829491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D3681-1318-4A16-9C59-8B9F5FEBA257}"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931284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D3681-1318-4A16-9C59-8B9F5FEBA257}" type="datetimeFigureOut">
              <a:rPr lang="en-US" smtClean="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134457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CD3681-1318-4A16-9C59-8B9F5FEBA257}" type="datetimeFigureOut">
              <a:rPr lang="en-US" smtClean="0"/>
              <a:t>6/17/2020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790315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CD3681-1318-4A16-9C59-8B9F5FEBA257}" type="datetimeFigureOut">
              <a:rPr lang="en-US" smtClean="0"/>
              <a:t>6/17/2020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290060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D3681-1318-4A16-9C59-8B9F5FEBA257}" type="datetimeFigureOut">
              <a:rPr lang="en-US" smtClean="0"/>
              <a:t>6/17/2020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2642862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D3681-1318-4A16-9C59-8B9F5FEBA257}" type="datetimeFigureOut">
              <a:rPr lang="en-US" smtClean="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3568096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D3681-1318-4A16-9C59-8B9F5FEBA257}" type="datetimeFigureOut">
              <a:rPr lang="en-US" smtClean="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148286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D3681-1318-4A16-9C59-8B9F5FEBA257}" type="datetimeFigureOut">
              <a:rPr lang="en-US" smtClean="0"/>
              <a:t>6/17/2020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CD2CC-1BD3-4088-9E83-B4A9ED19C7C1}" type="slidenum">
              <a:rPr lang="en-US" smtClean="0"/>
              <a:t>‹#›</a:t>
            </a:fld>
            <a:endParaRPr lang="en-US"/>
          </a:p>
        </p:txBody>
      </p:sp>
    </p:spTree>
    <p:extLst>
      <p:ext uri="{BB962C8B-B14F-4D97-AF65-F5344CB8AC3E}">
        <p14:creationId xmlns:p14="http://schemas.microsoft.com/office/powerpoint/2010/main" val="1350053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5.png"/><Relationship Id="rId4" Type="http://schemas.openxmlformats.org/officeDocument/2006/relationships/image" Target="../media/image30.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mote.org/research/program/florida-red-tide-mitigation-technology-development-initiativ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mailto:kclaridge@mote.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itle 3"/>
          <p:cNvSpPr>
            <a:spLocks noGrp="1"/>
          </p:cNvSpPr>
          <p:nvPr>
            <p:ph type="ctrTitle"/>
          </p:nvPr>
        </p:nvSpPr>
        <p:spPr>
          <a:xfrm>
            <a:off x="762000" y="3352800"/>
            <a:ext cx="7772400" cy="1470025"/>
          </a:xfrm>
        </p:spPr>
        <p:txBody>
          <a:bodyPr>
            <a:normAutofit fontScale="90000"/>
          </a:bodyPr>
          <a:lstStyle/>
          <a:p>
            <a:r>
              <a:rPr lang="en-US" b="1" dirty="0" smtClean="0">
                <a:solidFill>
                  <a:schemeClr val="tx2"/>
                </a:solidFill>
              </a:rPr>
              <a:t>Florida Red Tide Mitigation and Technology Development Initiative</a:t>
            </a:r>
            <a:br>
              <a:rPr lang="en-US" b="1" dirty="0" smtClean="0">
                <a:solidFill>
                  <a:schemeClr val="tx2"/>
                </a:solidFill>
              </a:rPr>
            </a:br>
            <a:r>
              <a:rPr lang="en-US" b="1" dirty="0" smtClean="0">
                <a:solidFill>
                  <a:schemeClr val="tx2"/>
                </a:solidFill>
              </a:rPr>
              <a:t/>
            </a:r>
            <a:br>
              <a:rPr lang="en-US" b="1" dirty="0" smtClean="0">
                <a:solidFill>
                  <a:schemeClr val="tx2"/>
                </a:solidFill>
              </a:rPr>
            </a:br>
            <a:r>
              <a:rPr lang="en-US" b="1" dirty="0">
                <a:solidFill>
                  <a:schemeClr val="tx2"/>
                </a:solidFill>
              </a:rPr>
              <a:t/>
            </a:r>
            <a:br>
              <a:rPr lang="en-US" b="1" dirty="0">
                <a:solidFill>
                  <a:schemeClr val="tx2"/>
                </a:solidFill>
              </a:rPr>
            </a:br>
            <a:r>
              <a:rPr lang="en-US" b="1" dirty="0" smtClean="0">
                <a:solidFill>
                  <a:schemeClr val="tx2"/>
                </a:solidFill>
              </a:rPr>
              <a:t/>
            </a:r>
            <a:br>
              <a:rPr lang="en-US" b="1" dirty="0" smtClean="0">
                <a:solidFill>
                  <a:schemeClr val="tx2"/>
                </a:solidFill>
              </a:rPr>
            </a:br>
            <a:r>
              <a:rPr lang="en-US" sz="2200" b="1" dirty="0" smtClean="0">
                <a:solidFill>
                  <a:schemeClr val="tx2"/>
                </a:solidFill>
              </a:rPr>
              <a:t>Kevin Claridge</a:t>
            </a:r>
            <a:br>
              <a:rPr lang="en-US" sz="2200" b="1" dirty="0" smtClean="0">
                <a:solidFill>
                  <a:schemeClr val="tx2"/>
                </a:solidFill>
              </a:rPr>
            </a:br>
            <a:r>
              <a:rPr lang="en-US" sz="2200" b="1" dirty="0" smtClean="0">
                <a:solidFill>
                  <a:schemeClr val="tx2"/>
                </a:solidFill>
              </a:rPr>
              <a:t>Associate Vice President</a:t>
            </a:r>
            <a:br>
              <a:rPr lang="en-US" sz="2200" b="1" dirty="0" smtClean="0">
                <a:solidFill>
                  <a:schemeClr val="tx2"/>
                </a:solidFill>
              </a:rPr>
            </a:br>
            <a:r>
              <a:rPr lang="en-US" sz="2200" b="1" dirty="0" smtClean="0">
                <a:solidFill>
                  <a:schemeClr val="tx2"/>
                </a:solidFill>
              </a:rPr>
              <a:t>Sponsored Research and Coastal Policy Programs</a:t>
            </a:r>
            <a:r>
              <a:rPr lang="en-US" sz="3100" b="1" dirty="0" smtClean="0"/>
              <a:t/>
            </a:r>
            <a:br>
              <a:rPr lang="en-US" sz="3100" b="1" dirty="0" smtClean="0"/>
            </a:br>
            <a:r>
              <a:rPr lang="en-US" b="1" dirty="0"/>
              <a:t/>
            </a:r>
            <a:br>
              <a:rPr lang="en-US" b="1" dirty="0"/>
            </a:br>
            <a:endParaRPr lang="en-US" dirty="0"/>
          </a:p>
        </p:txBody>
      </p:sp>
      <p:sp>
        <p:nvSpPr>
          <p:cNvPr id="5" name="Subtitle 4"/>
          <p:cNvSpPr>
            <a:spLocks noGrp="1"/>
          </p:cNvSpPr>
          <p:nvPr>
            <p:ph type="subTitle" idx="1"/>
          </p:nvPr>
        </p:nvSpPr>
        <p:spPr>
          <a:xfrm>
            <a:off x="1171983" y="5867400"/>
            <a:ext cx="6800034" cy="470838"/>
          </a:xfrm>
        </p:spPr>
        <p:txBody>
          <a:bodyPr>
            <a:normAutofit/>
          </a:bodyPr>
          <a:lstStyle/>
          <a:p>
            <a:r>
              <a:rPr lang="en-US" sz="1500" dirty="0" smtClean="0">
                <a:solidFill>
                  <a:schemeClr val="tx2"/>
                </a:solidFill>
              </a:rPr>
              <a:t>February 7, 2020</a:t>
            </a:r>
            <a:endParaRPr lang="en-US" sz="1500" dirty="0">
              <a:solidFill>
                <a:schemeClr val="tx2"/>
              </a:solidFill>
            </a:endParaRPr>
          </a:p>
        </p:txBody>
      </p:sp>
    </p:spTree>
    <p:extLst>
      <p:ext uri="{BB962C8B-B14F-4D97-AF65-F5344CB8AC3E}">
        <p14:creationId xmlns:p14="http://schemas.microsoft.com/office/powerpoint/2010/main" val="3700718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33" y="276316"/>
            <a:ext cx="9112981" cy="838200"/>
          </a:xfrm>
        </p:spPr>
        <p:txBody>
          <a:bodyPr>
            <a:noAutofit/>
          </a:bodyPr>
          <a:lstStyle/>
          <a:p>
            <a:pPr fontAlgn="base"/>
            <a:r>
              <a:rPr lang="en-US" sz="3600" b="1" dirty="0">
                <a:solidFill>
                  <a:schemeClr val="tx2"/>
                </a:solidFill>
                <a:latin typeface="Palatino Linotype" panose="02040502050505030304" pitchFamily="18" charset="0"/>
              </a:rPr>
              <a:t>PHySS </a:t>
            </a:r>
            <a:r>
              <a:rPr lang="en-US" sz="3600" b="1" dirty="0" smtClean="0">
                <a:solidFill>
                  <a:schemeClr val="tx2"/>
                </a:solidFill>
                <a:latin typeface="Palatino Linotype" panose="02040502050505030304" pitchFamily="18" charset="0"/>
              </a:rPr>
              <a:t>- </a:t>
            </a:r>
            <a:r>
              <a:rPr lang="en-US" sz="2400" b="1" dirty="0" smtClean="0">
                <a:solidFill>
                  <a:schemeClr val="tx2"/>
                </a:solidFill>
                <a:latin typeface="Palatino Linotype" panose="02040502050505030304" pitchFamily="18" charset="0"/>
              </a:rPr>
              <a:t>Programmable </a:t>
            </a:r>
            <a:r>
              <a:rPr lang="en-US" sz="2400" b="1" dirty="0">
                <a:solidFill>
                  <a:schemeClr val="tx2"/>
                </a:solidFill>
                <a:latin typeface="Palatino Linotype" panose="02040502050505030304" pitchFamily="18" charset="0"/>
              </a:rPr>
              <a:t>Hyperspectral </a:t>
            </a:r>
            <a:r>
              <a:rPr lang="en-US" sz="2400" b="1" dirty="0" smtClean="0">
                <a:solidFill>
                  <a:schemeClr val="tx2"/>
                </a:solidFill>
                <a:latin typeface="Palatino Linotype" panose="02040502050505030304" pitchFamily="18" charset="0"/>
              </a:rPr>
              <a:t>Seawater Scanner </a:t>
            </a:r>
            <a:r>
              <a:rPr lang="en-US" sz="3600" dirty="0"/>
              <a:t/>
            </a:r>
            <a:br>
              <a:rPr lang="en-US" sz="3600" dirty="0"/>
            </a:br>
            <a:endParaRPr lang="en-US" sz="3600" dirty="0"/>
          </a:p>
        </p:txBody>
      </p:sp>
      <p:sp>
        <p:nvSpPr>
          <p:cNvPr id="3" name="Content Placeholder 2"/>
          <p:cNvSpPr>
            <a:spLocks noGrp="1"/>
          </p:cNvSpPr>
          <p:nvPr>
            <p:ph idx="1"/>
          </p:nvPr>
        </p:nvSpPr>
        <p:spPr>
          <a:xfrm>
            <a:off x="386152" y="2281083"/>
            <a:ext cx="2286000" cy="381000"/>
          </a:xfrm>
        </p:spPr>
        <p:txBody>
          <a:bodyPr>
            <a:normAutofit fontScale="92500" lnSpcReduction="20000"/>
          </a:bodyPr>
          <a:lstStyle/>
          <a:p>
            <a:pPr marL="0" indent="0">
              <a:buNone/>
            </a:pPr>
            <a:r>
              <a:rPr lang="en-US" sz="2400" b="1" dirty="0" smtClean="0">
                <a:solidFill>
                  <a:schemeClr val="tx2"/>
                </a:solidFill>
                <a:latin typeface="Palatino Linotype" panose="02040502050505030304" pitchFamily="18" charset="0"/>
                <a:cs typeface="Times New Roman" panose="02020603050405020304" pitchFamily="18" charset="0"/>
              </a:rPr>
              <a:t>Goals:</a:t>
            </a:r>
            <a:endParaRPr lang="en-US" sz="2400" b="1" dirty="0">
              <a:solidFill>
                <a:schemeClr val="tx2"/>
              </a:solidFill>
              <a:latin typeface="Palatino Linotype" panose="02040502050505030304" pitchFamily="18" charset="0"/>
              <a:cs typeface="Times New Roman" panose="02020603050405020304" pitchFamily="18" charset="0"/>
            </a:endParaRPr>
          </a:p>
        </p:txBody>
      </p:sp>
      <p:sp>
        <p:nvSpPr>
          <p:cNvPr id="7" name="TextBox 6"/>
          <p:cNvSpPr txBox="1"/>
          <p:nvPr/>
        </p:nvSpPr>
        <p:spPr>
          <a:xfrm>
            <a:off x="391305" y="2620490"/>
            <a:ext cx="6014648"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Develop a spectral library of different phytoplankton groups with variable morphologies and physiological states, optical signatures will be obtained for a range of cell densities</a:t>
            </a:r>
          </a:p>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Improve sensitivity, identify </a:t>
            </a:r>
            <a:r>
              <a:rPr lang="en-US" dirty="0">
                <a:solidFill>
                  <a:schemeClr val="tx2"/>
                </a:solidFill>
                <a:cs typeface="Times New Roman" panose="02020603050405020304" pitchFamily="18" charset="0"/>
              </a:rPr>
              <a:t>multiple phytoplankton </a:t>
            </a:r>
            <a:r>
              <a:rPr lang="en-US" dirty="0" smtClean="0">
                <a:solidFill>
                  <a:schemeClr val="tx2"/>
                </a:solidFill>
                <a:cs typeface="Times New Roman" panose="02020603050405020304" pitchFamily="18" charset="0"/>
              </a:rPr>
              <a:t>groups</a:t>
            </a:r>
          </a:p>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Achieve </a:t>
            </a:r>
            <a:r>
              <a:rPr lang="en-US" dirty="0">
                <a:solidFill>
                  <a:schemeClr val="tx2"/>
                </a:solidFill>
                <a:cs typeface="Times New Roman" panose="02020603050405020304" pitchFamily="18" charset="0"/>
              </a:rPr>
              <a:t>concurrence with direct and remote observations of the SI estimates across different biological and physical </a:t>
            </a:r>
            <a:r>
              <a:rPr lang="en-US" dirty="0" smtClean="0">
                <a:solidFill>
                  <a:schemeClr val="tx2"/>
                </a:solidFill>
                <a:cs typeface="Times New Roman" panose="02020603050405020304" pitchFamily="18" charset="0"/>
              </a:rPr>
              <a:t>regimes </a:t>
            </a:r>
            <a:endParaRPr lang="en-US" dirty="0">
              <a:solidFill>
                <a:schemeClr val="tx2"/>
              </a:solidFill>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91305" y="4874989"/>
            <a:ext cx="6104386" cy="1169551"/>
          </a:xfrm>
          <a:prstGeom prst="rect">
            <a:avLst/>
          </a:prstGeom>
          <a:noFill/>
        </p:spPr>
        <p:txBody>
          <a:bodyPr wrap="square" rtlCol="0">
            <a:spAutoFit/>
          </a:bodyPr>
          <a:lstStyle/>
          <a:p>
            <a:r>
              <a:rPr lang="en-US" sz="2200" b="1" dirty="0" smtClean="0">
                <a:solidFill>
                  <a:schemeClr val="tx2"/>
                </a:solidFill>
              </a:rPr>
              <a:t>Outcome:</a:t>
            </a:r>
          </a:p>
          <a:p>
            <a:pPr marL="285750" indent="-285750">
              <a:buFont typeface="Arial" panose="020B0604020202020204" pitchFamily="34" charset="0"/>
              <a:buChar char="•"/>
            </a:pPr>
            <a:r>
              <a:rPr lang="en-US" dirty="0">
                <a:solidFill>
                  <a:schemeClr val="tx2"/>
                </a:solidFill>
                <a:cs typeface="Times New Roman" panose="02020603050405020304" pitchFamily="18" charset="0"/>
              </a:rPr>
              <a:t>F</a:t>
            </a:r>
            <a:r>
              <a:rPr lang="en-US" dirty="0" smtClean="0">
                <a:solidFill>
                  <a:schemeClr val="tx2"/>
                </a:solidFill>
                <a:cs typeface="Times New Roman" panose="02020603050405020304" pitchFamily="18" charset="0"/>
              </a:rPr>
              <a:t>orm observatory providing continuous high frequency data </a:t>
            </a:r>
          </a:p>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Data will be </a:t>
            </a:r>
            <a:r>
              <a:rPr lang="en-US" dirty="0">
                <a:solidFill>
                  <a:schemeClr val="tx2"/>
                </a:solidFill>
                <a:cs typeface="Times New Roman" panose="02020603050405020304" pitchFamily="18" charset="0"/>
              </a:rPr>
              <a:t>made </a:t>
            </a:r>
            <a:r>
              <a:rPr lang="en-US" dirty="0" smtClean="0">
                <a:solidFill>
                  <a:schemeClr val="tx2"/>
                </a:solidFill>
                <a:cs typeface="Times New Roman" panose="02020603050405020304" pitchFamily="18" charset="0"/>
              </a:rPr>
              <a:t>publicly available in web based platform</a:t>
            </a:r>
            <a:endParaRPr lang="en-US" dirty="0">
              <a:solidFill>
                <a:schemeClr val="tx2"/>
              </a:solidFill>
              <a:cs typeface="Times New Roman" panose="02020603050405020304" pitchFamily="18" charset="0"/>
            </a:endParaRPr>
          </a:p>
          <a:p>
            <a:endParaRPr lang="en-US" sz="1200" dirty="0">
              <a:solidFill>
                <a:schemeClr val="tx2"/>
              </a:solidFill>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450" y="2402442"/>
            <a:ext cx="1342444" cy="13043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2468" y="4063816"/>
            <a:ext cx="1827010" cy="6409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0999" y="769684"/>
            <a:ext cx="6313099" cy="1538883"/>
          </a:xfrm>
          <a:prstGeom prst="rect">
            <a:avLst/>
          </a:prstGeom>
          <a:noFill/>
        </p:spPr>
        <p:txBody>
          <a:bodyPr wrap="square" rtlCol="0">
            <a:spAutoFit/>
          </a:bodyPr>
          <a:lstStyle/>
          <a:p>
            <a:r>
              <a:rPr lang="en-US" sz="2200" b="1" dirty="0" smtClean="0">
                <a:solidFill>
                  <a:schemeClr val="tx2"/>
                </a:solidFill>
                <a:latin typeface="Palatino Linotype" panose="02040502050505030304" pitchFamily="18" charset="0"/>
              </a:rPr>
              <a:t>Motivation:</a:t>
            </a:r>
          </a:p>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Develop an instrument to </a:t>
            </a:r>
            <a:r>
              <a:rPr lang="en-US" dirty="0">
                <a:solidFill>
                  <a:schemeClr val="tx2"/>
                </a:solidFill>
                <a:cs typeface="Times New Roman" panose="02020603050405020304" pitchFamily="18" charset="0"/>
              </a:rPr>
              <a:t>aid in the mitigation of </a:t>
            </a:r>
            <a:r>
              <a:rPr lang="en-US" dirty="0" smtClean="0">
                <a:solidFill>
                  <a:schemeClr val="tx2"/>
                </a:solidFill>
                <a:cs typeface="Times New Roman" panose="02020603050405020304" pitchFamily="18" charset="0"/>
              </a:rPr>
              <a:t>red tide and </a:t>
            </a:r>
          </a:p>
          <a:p>
            <a:r>
              <a:rPr lang="en-US" dirty="0" smtClean="0">
                <a:solidFill>
                  <a:schemeClr val="tx2"/>
                </a:solidFill>
                <a:cs typeface="Times New Roman" panose="02020603050405020304" pitchFamily="18" charset="0"/>
              </a:rPr>
              <a:t>      provide early </a:t>
            </a:r>
            <a:r>
              <a:rPr lang="en-US" dirty="0">
                <a:solidFill>
                  <a:schemeClr val="tx2"/>
                </a:solidFill>
                <a:cs typeface="Times New Roman" panose="02020603050405020304" pitchFamily="18" charset="0"/>
              </a:rPr>
              <a:t>detection </a:t>
            </a:r>
            <a:r>
              <a:rPr lang="en-US" dirty="0" smtClean="0">
                <a:solidFill>
                  <a:schemeClr val="tx2"/>
                </a:solidFill>
                <a:cs typeface="Times New Roman" panose="02020603050405020304" pitchFamily="18" charset="0"/>
              </a:rPr>
              <a:t>and warning </a:t>
            </a:r>
          </a:p>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Developed </a:t>
            </a:r>
            <a:r>
              <a:rPr lang="en-US" dirty="0">
                <a:solidFill>
                  <a:schemeClr val="tx2"/>
                </a:solidFill>
                <a:cs typeface="Times New Roman" panose="02020603050405020304" pitchFamily="18" charset="0"/>
              </a:rPr>
              <a:t>at </a:t>
            </a:r>
            <a:r>
              <a:rPr lang="en-US" dirty="0" smtClean="0">
                <a:solidFill>
                  <a:schemeClr val="tx2"/>
                </a:solidFill>
                <a:cs typeface="Times New Roman" panose="02020603050405020304" pitchFamily="18" charset="0"/>
              </a:rPr>
              <a:t>Mote; Similarity Index; </a:t>
            </a:r>
            <a:r>
              <a:rPr lang="en-US" dirty="0">
                <a:solidFill>
                  <a:schemeClr val="tx2"/>
                </a:solidFill>
                <a:cs typeface="Times New Roman" panose="02020603050405020304" pitchFamily="18" charset="0"/>
              </a:rPr>
              <a:t>f</a:t>
            </a:r>
            <a:r>
              <a:rPr lang="en-US" dirty="0" smtClean="0">
                <a:solidFill>
                  <a:schemeClr val="tx2"/>
                </a:solidFill>
                <a:cs typeface="Times New Roman" panose="02020603050405020304" pitchFamily="18" charset="0"/>
              </a:rPr>
              <a:t>ully programmable data acquisition with web-based </a:t>
            </a:r>
            <a:r>
              <a:rPr lang="en-US" dirty="0">
                <a:solidFill>
                  <a:schemeClr val="tx2"/>
                </a:solidFill>
                <a:cs typeface="Times New Roman" panose="02020603050405020304" pitchFamily="18" charset="0"/>
              </a:rPr>
              <a:t>data </a:t>
            </a:r>
            <a:r>
              <a:rPr lang="en-US" dirty="0" smtClean="0">
                <a:solidFill>
                  <a:schemeClr val="tx2"/>
                </a:solidFill>
                <a:cs typeface="Times New Roman" panose="02020603050405020304" pitchFamily="18" charset="0"/>
              </a:rPr>
              <a:t>analysis tool</a:t>
            </a:r>
            <a:endParaRPr lang="en-US" dirty="0">
              <a:solidFill>
                <a:schemeClr val="tx2"/>
              </a:solidFill>
            </a:endParaRPr>
          </a:p>
        </p:txBody>
      </p:sp>
      <p:grpSp>
        <p:nvGrpSpPr>
          <p:cNvPr id="9" name="Group 8"/>
          <p:cNvGrpSpPr/>
          <p:nvPr/>
        </p:nvGrpSpPr>
        <p:grpSpPr>
          <a:xfrm>
            <a:off x="6907301" y="4784138"/>
            <a:ext cx="2096092" cy="1260402"/>
            <a:chOff x="6400800" y="5205813"/>
            <a:chExt cx="2358094" cy="144780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5205813"/>
              <a:ext cx="2358094" cy="1447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239000" y="5334000"/>
              <a:ext cx="1219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128669" y="2194856"/>
            <a:ext cx="1674610"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Stock Cultures </a:t>
            </a:r>
            <a:endParaRPr lang="en-US" b="1" dirty="0">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7922840" y="3706775"/>
            <a:ext cx="0" cy="2691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77426" y="3909928"/>
            <a:ext cx="1977095" cy="307777"/>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Optical measurements</a:t>
            </a:r>
            <a:endParaRPr lang="en-US" sz="1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219957" y="4874988"/>
            <a:ext cx="2198505" cy="307777"/>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Spectral signatures</a:t>
            </a:r>
            <a:endParaRPr lang="en-US" sz="1400" b="1" dirty="0">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H="1">
            <a:off x="7912409" y="4609985"/>
            <a:ext cx="1" cy="2370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8250" r="19433" b="9507"/>
          <a:stretch/>
        </p:blipFill>
        <p:spPr>
          <a:xfrm rot="16200000">
            <a:off x="7238108" y="552349"/>
            <a:ext cx="1369464" cy="2284881"/>
          </a:xfrm>
          <a:prstGeom prst="rect">
            <a:avLst/>
          </a:prstGeom>
          <a:ln>
            <a:noFill/>
          </a:ln>
          <a:effectLst>
            <a:softEdge rad="112500"/>
          </a:effectLst>
        </p:spPr>
      </p:pic>
      <p:sp>
        <p:nvSpPr>
          <p:cNvPr id="17" name="TextBox 16"/>
          <p:cNvSpPr txBox="1"/>
          <p:nvPr/>
        </p:nvSpPr>
        <p:spPr>
          <a:xfrm>
            <a:off x="7431715" y="825391"/>
            <a:ext cx="982250"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PHySS</a:t>
            </a:r>
            <a:endParaRPr lang="en-US" b="1" dirty="0">
              <a:latin typeface="Times New Roman" panose="02020603050405020304" pitchFamily="18" charset="0"/>
              <a:cs typeface="Times New Roman" panose="02020603050405020304" pitchFamily="18" charset="0"/>
            </a:endParaRPr>
          </a:p>
        </p:txBody>
      </p:sp>
      <p:pic>
        <p:nvPicPr>
          <p:cNvPr id="19" name="Picture 18" descr="MotePowerpointTemplate_Standard4x3ratio_FooterElemen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5714713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198" y="4448060"/>
            <a:ext cx="6425723" cy="1292662"/>
          </a:xfrm>
          <a:prstGeom prst="rect">
            <a:avLst/>
          </a:prstGeom>
          <a:noFill/>
        </p:spPr>
        <p:txBody>
          <a:bodyPr wrap="square" rtlCol="0">
            <a:spAutoFit/>
          </a:bodyPr>
          <a:lstStyle/>
          <a:p>
            <a:r>
              <a:rPr lang="en-US" sz="2400" b="1" dirty="0" smtClean="0">
                <a:solidFill>
                  <a:schemeClr val="tx2"/>
                </a:solidFill>
              </a:rPr>
              <a:t>Outcomes:</a:t>
            </a:r>
          </a:p>
          <a:p>
            <a:pPr marL="285750" indent="-285750">
              <a:buFont typeface="Arial" panose="020B0604020202020204" pitchFamily="34" charset="0"/>
              <a:buChar char="•"/>
            </a:pPr>
            <a:r>
              <a:rPr lang="en-US" dirty="0">
                <a:solidFill>
                  <a:schemeClr val="tx2"/>
                </a:solidFill>
                <a:cs typeface="Times New Roman" panose="02020603050405020304" pitchFamily="18" charset="0"/>
              </a:rPr>
              <a:t>Develop an application tool to assist in management of events that may involve significant risk to the </a:t>
            </a:r>
            <a:r>
              <a:rPr lang="en-US" dirty="0" smtClean="0">
                <a:solidFill>
                  <a:schemeClr val="tx2"/>
                </a:solidFill>
                <a:cs typeface="Times New Roman" panose="02020603050405020304" pitchFamily="18" charset="0"/>
              </a:rPr>
              <a:t>public </a:t>
            </a:r>
            <a:endParaRPr lang="en-US" dirty="0">
              <a:solidFill>
                <a:schemeClr val="tx2"/>
              </a:solidFill>
              <a:cs typeface="Times New Roman" panose="02020603050405020304" pitchFamily="18" charset="0"/>
            </a:endParaRPr>
          </a:p>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Decrease </a:t>
            </a:r>
            <a:r>
              <a:rPr lang="en-US" dirty="0">
                <a:solidFill>
                  <a:schemeClr val="tx2"/>
                </a:solidFill>
                <a:cs typeface="Times New Roman" panose="02020603050405020304" pitchFamily="18" charset="0"/>
              </a:rPr>
              <a:t>costs of </a:t>
            </a:r>
            <a:r>
              <a:rPr lang="en-US" dirty="0" smtClean="0">
                <a:solidFill>
                  <a:schemeClr val="tx2"/>
                </a:solidFill>
                <a:cs typeface="Times New Roman" panose="02020603050405020304" pitchFamily="18" charset="0"/>
              </a:rPr>
              <a:t>detection, </a:t>
            </a:r>
            <a:r>
              <a:rPr lang="en-US" dirty="0">
                <a:solidFill>
                  <a:schemeClr val="tx2"/>
                </a:solidFill>
                <a:cs typeface="Times New Roman" panose="02020603050405020304" pitchFamily="18" charset="0"/>
              </a:rPr>
              <a:t>improve </a:t>
            </a:r>
            <a:r>
              <a:rPr lang="en-US" dirty="0" smtClean="0">
                <a:solidFill>
                  <a:schemeClr val="tx2"/>
                </a:solidFill>
                <a:cs typeface="Times New Roman" panose="02020603050405020304" pitchFamily="18" charset="0"/>
              </a:rPr>
              <a:t>mitigation application</a:t>
            </a:r>
          </a:p>
        </p:txBody>
      </p:sp>
      <p:sp>
        <p:nvSpPr>
          <p:cNvPr id="2" name="Title 1"/>
          <p:cNvSpPr>
            <a:spLocks noGrp="1"/>
          </p:cNvSpPr>
          <p:nvPr>
            <p:ph type="title"/>
          </p:nvPr>
        </p:nvSpPr>
        <p:spPr>
          <a:xfrm>
            <a:off x="414470" y="397378"/>
            <a:ext cx="8534400" cy="685800"/>
          </a:xfrm>
        </p:spPr>
        <p:txBody>
          <a:bodyPr>
            <a:normAutofit fontScale="90000"/>
          </a:bodyPr>
          <a:lstStyle/>
          <a:p>
            <a:r>
              <a:rPr lang="en-US" sz="4000" b="1" dirty="0">
                <a:solidFill>
                  <a:schemeClr val="tx2"/>
                </a:solidFill>
                <a:latin typeface="Palatino Linotype" panose="02040502050505030304" pitchFamily="18" charset="0"/>
              </a:rPr>
              <a:t>UAV-based Red Tide Detection </a:t>
            </a:r>
            <a:r>
              <a:rPr lang="en-US" sz="4000" b="1" dirty="0" smtClean="0">
                <a:solidFill>
                  <a:schemeClr val="tx2"/>
                </a:solidFill>
                <a:latin typeface="Palatino Linotype" panose="02040502050505030304" pitchFamily="18" charset="0"/>
              </a:rPr>
              <a:t>System</a:t>
            </a:r>
            <a:r>
              <a:rPr lang="en-US" b="1" dirty="0">
                <a:solidFill>
                  <a:schemeClr val="tx2"/>
                </a:solidFill>
              </a:rPr>
              <a:t/>
            </a:r>
            <a:br>
              <a:rPr lang="en-US" b="1" dirty="0">
                <a:solidFill>
                  <a:schemeClr val="tx2"/>
                </a:solidFill>
              </a:rPr>
            </a:br>
            <a:endParaRPr lang="en-US" dirty="0">
              <a:solidFill>
                <a:schemeClr val="tx2"/>
              </a:solidFill>
            </a:endParaRPr>
          </a:p>
        </p:txBody>
      </p:sp>
      <p:sp>
        <p:nvSpPr>
          <p:cNvPr id="4" name="TextBox 3"/>
          <p:cNvSpPr txBox="1"/>
          <p:nvPr/>
        </p:nvSpPr>
        <p:spPr>
          <a:xfrm>
            <a:off x="457200" y="685799"/>
            <a:ext cx="6627064" cy="1569660"/>
          </a:xfrm>
          <a:prstGeom prst="rect">
            <a:avLst/>
          </a:prstGeom>
          <a:noFill/>
        </p:spPr>
        <p:txBody>
          <a:bodyPr wrap="square" rtlCol="0">
            <a:spAutoFit/>
          </a:bodyPr>
          <a:lstStyle/>
          <a:p>
            <a:r>
              <a:rPr lang="en-US" sz="2400" b="1" dirty="0" smtClean="0">
                <a:solidFill>
                  <a:schemeClr val="tx2"/>
                </a:solidFill>
              </a:rPr>
              <a:t>Motivation:</a:t>
            </a:r>
            <a:endParaRPr lang="en-US" sz="2400" dirty="0">
              <a:solidFill>
                <a:schemeClr val="tx2"/>
              </a:solidFill>
            </a:endParaRPr>
          </a:p>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Patchy nature of red tide makes mitigation technology challenging</a:t>
            </a:r>
          </a:p>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Airborne hyperspectral sensors could allow the mapping of HABs with a high </a:t>
            </a:r>
            <a:r>
              <a:rPr lang="en-US" dirty="0" err="1" smtClean="0">
                <a:solidFill>
                  <a:schemeClr val="tx2"/>
                </a:solidFill>
                <a:cs typeface="Times New Roman" panose="02020603050405020304" pitchFamily="18" charset="0"/>
              </a:rPr>
              <a:t>spatio</a:t>
            </a:r>
            <a:r>
              <a:rPr lang="en-US" dirty="0" smtClean="0">
                <a:solidFill>
                  <a:schemeClr val="tx2"/>
                </a:solidFill>
                <a:cs typeface="Times New Roman" panose="02020603050405020304" pitchFamily="18" charset="0"/>
              </a:rPr>
              <a:t>-temporal resolution at local (drone) and regional (satellite) scales.</a:t>
            </a:r>
          </a:p>
        </p:txBody>
      </p:sp>
      <p:sp>
        <p:nvSpPr>
          <p:cNvPr id="5" name="Rectangle 4"/>
          <p:cNvSpPr/>
          <p:nvPr/>
        </p:nvSpPr>
        <p:spPr>
          <a:xfrm>
            <a:off x="414470" y="2281118"/>
            <a:ext cx="6324600" cy="461665"/>
          </a:xfrm>
          <a:prstGeom prst="rect">
            <a:avLst/>
          </a:prstGeom>
        </p:spPr>
        <p:txBody>
          <a:bodyPr wrap="square">
            <a:spAutoFit/>
          </a:bodyPr>
          <a:lstStyle/>
          <a:p>
            <a:r>
              <a:rPr lang="en-US" sz="2400" b="1" dirty="0" smtClean="0">
                <a:solidFill>
                  <a:schemeClr val="tx2"/>
                </a:solidFill>
              </a:rPr>
              <a:t>Goals: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8848" y="2095083"/>
            <a:ext cx="193464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4946" y="685799"/>
            <a:ext cx="1892893" cy="1364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593869" y="3390483"/>
            <a:ext cx="2532709" cy="461665"/>
          </a:xfrm>
          <a:prstGeom prst="rect">
            <a:avLst/>
          </a:prstGeom>
          <a:noFill/>
        </p:spPr>
        <p:txBody>
          <a:bodyPr wrap="square" rtlCol="0">
            <a:spAutoFit/>
          </a:bodyPr>
          <a:lstStyle/>
          <a:p>
            <a:pPr algn="ctr"/>
            <a:r>
              <a:rPr lang="en-US" sz="1200" i="1" dirty="0" smtClean="0">
                <a:latin typeface="Times New Roman" panose="02020603050405020304" pitchFamily="18" charset="0"/>
                <a:cs typeface="Times New Roman" panose="02020603050405020304" pitchFamily="18" charset="0"/>
              </a:rPr>
              <a:t>Imagery of red tide  collected from drone </a:t>
            </a:r>
            <a:endParaRPr lang="en-US" sz="1200" i="1" dirty="0">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5728" y="4659936"/>
            <a:ext cx="1449583" cy="1321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own Arrow 7"/>
          <p:cNvSpPr/>
          <p:nvPr/>
        </p:nvSpPr>
        <p:spPr>
          <a:xfrm>
            <a:off x="7640073" y="1747152"/>
            <a:ext cx="184445" cy="304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flipH="1">
            <a:off x="7816363" y="3840976"/>
            <a:ext cx="190057" cy="304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198" y="2693734"/>
            <a:ext cx="6425723"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Conduct shore-based flights in local waters</a:t>
            </a:r>
          </a:p>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Collect hyperspectral data</a:t>
            </a:r>
          </a:p>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Develop data processing scheme, instrument calibration and deliver proof-of-concept </a:t>
            </a:r>
          </a:p>
          <a:p>
            <a:pPr marL="285750" indent="-285750">
              <a:buFont typeface="Arial" panose="020B0604020202020204" pitchFamily="34" charset="0"/>
              <a:buChar char="•"/>
            </a:pPr>
            <a:r>
              <a:rPr lang="en-US" dirty="0" smtClean="0">
                <a:solidFill>
                  <a:schemeClr val="tx2"/>
                </a:solidFill>
                <a:cs typeface="Times New Roman" panose="02020603050405020304" pitchFamily="18" charset="0"/>
              </a:rPr>
              <a:t>Quality </a:t>
            </a:r>
            <a:r>
              <a:rPr lang="en-US" dirty="0">
                <a:solidFill>
                  <a:schemeClr val="tx2"/>
                </a:solidFill>
                <a:cs typeface="Times New Roman" panose="02020603050405020304" pitchFamily="18" charset="0"/>
              </a:rPr>
              <a:t>control check of algorithm performance </a:t>
            </a:r>
          </a:p>
          <a:p>
            <a:pPr marL="285750" indent="-285750">
              <a:buFont typeface="Arial" panose="020B0604020202020204" pitchFamily="34" charset="0"/>
              <a:buChar char="•"/>
            </a:pPr>
            <a:r>
              <a:rPr lang="en-US" dirty="0">
                <a:solidFill>
                  <a:schemeClr val="tx2"/>
                </a:solidFill>
                <a:cs typeface="Times New Roman" panose="02020603050405020304" pitchFamily="18" charset="0"/>
              </a:rPr>
              <a:t>Implementation of new approaches for algorithm development</a:t>
            </a:r>
            <a:endParaRPr lang="en-US" dirty="0">
              <a:solidFill>
                <a:schemeClr val="tx2"/>
              </a:solidFill>
            </a:endParaRPr>
          </a:p>
        </p:txBody>
      </p:sp>
      <p:sp>
        <p:nvSpPr>
          <p:cNvPr id="3" name="TextBox 2"/>
          <p:cNvSpPr txBox="1"/>
          <p:nvPr/>
        </p:nvSpPr>
        <p:spPr>
          <a:xfrm rot="16200000">
            <a:off x="6436565" y="4856837"/>
            <a:ext cx="1295400" cy="230832"/>
          </a:xfrm>
          <a:prstGeom prst="rect">
            <a:avLst/>
          </a:prstGeom>
          <a:noFill/>
        </p:spPr>
        <p:txBody>
          <a:bodyPr wrap="square" rtlCol="0">
            <a:spAutoFit/>
          </a:bodyPr>
          <a:lstStyle/>
          <a:p>
            <a:r>
              <a:rPr lang="en-US" sz="900" dirty="0" smtClean="0">
                <a:latin typeface="Times New Roman" panose="02020603050405020304" pitchFamily="18" charset="0"/>
                <a:cs typeface="Times New Roman" panose="02020603050405020304" pitchFamily="18" charset="0"/>
              </a:rPr>
              <a:t>Spatial dimension </a:t>
            </a:r>
            <a:r>
              <a:rPr lang="en-US" sz="900" i="1" dirty="0" smtClean="0">
                <a:latin typeface="Times New Roman" panose="02020603050405020304" pitchFamily="18" charset="0"/>
                <a:cs typeface="Times New Roman" panose="02020603050405020304" pitchFamily="18" charset="0"/>
              </a:rPr>
              <a:t>y</a:t>
            </a:r>
            <a:endParaRPr lang="en-US" sz="900" i="1" dirty="0">
              <a:latin typeface="Times New Roman" panose="02020603050405020304" pitchFamily="18" charset="0"/>
              <a:cs typeface="Times New Roman" panose="02020603050405020304" pitchFamily="18" charset="0"/>
            </a:endParaRPr>
          </a:p>
        </p:txBody>
      </p:sp>
      <p:sp>
        <p:nvSpPr>
          <p:cNvPr id="11" name="Rectangle 10"/>
          <p:cNvSpPr/>
          <p:nvPr/>
        </p:nvSpPr>
        <p:spPr>
          <a:xfrm rot="1699875">
            <a:off x="6958028" y="5721755"/>
            <a:ext cx="1095172" cy="230832"/>
          </a:xfrm>
          <a:prstGeom prst="rect">
            <a:avLst/>
          </a:prstGeom>
        </p:spPr>
        <p:txBody>
          <a:bodyPr wrap="none">
            <a:spAutoFit/>
          </a:bodyPr>
          <a:lstStyle/>
          <a:p>
            <a:r>
              <a:rPr lang="en-US" sz="900" dirty="0">
                <a:latin typeface="Times New Roman" panose="02020603050405020304" pitchFamily="18" charset="0"/>
                <a:cs typeface="Times New Roman" panose="02020603050405020304" pitchFamily="18" charset="0"/>
              </a:rPr>
              <a:t>Spatial dimension </a:t>
            </a:r>
            <a:r>
              <a:rPr lang="en-US" sz="900" i="1" dirty="0" smtClean="0">
                <a:latin typeface="Times New Roman" panose="02020603050405020304" pitchFamily="18" charset="0"/>
                <a:cs typeface="Times New Roman" panose="02020603050405020304" pitchFamily="18" charset="0"/>
              </a:rPr>
              <a:t>x</a:t>
            </a:r>
            <a:endParaRPr lang="en-US" sz="900" i="1" dirty="0">
              <a:latin typeface="Times New Roman" panose="02020603050405020304" pitchFamily="18" charset="0"/>
              <a:cs typeface="Times New Roman" panose="02020603050405020304" pitchFamily="18" charset="0"/>
            </a:endParaRPr>
          </a:p>
        </p:txBody>
      </p:sp>
      <p:sp>
        <p:nvSpPr>
          <p:cNvPr id="13" name="Rectangle 12"/>
          <p:cNvSpPr/>
          <p:nvPr/>
        </p:nvSpPr>
        <p:spPr>
          <a:xfrm rot="19980106">
            <a:off x="7777152" y="5625306"/>
            <a:ext cx="1303562" cy="230832"/>
          </a:xfrm>
          <a:prstGeom prst="rect">
            <a:avLst/>
          </a:prstGeom>
        </p:spPr>
        <p:txBody>
          <a:bodyPr wrap="none">
            <a:spAutoFit/>
          </a:bodyPr>
          <a:lstStyle/>
          <a:p>
            <a:r>
              <a:rPr lang="en-US" sz="900" dirty="0" smtClean="0">
                <a:latin typeface="Times New Roman" panose="02020603050405020304" pitchFamily="18" charset="0"/>
                <a:cs typeface="Times New Roman" panose="02020603050405020304" pitchFamily="18" charset="0"/>
              </a:rPr>
              <a:t>Spectral </a:t>
            </a:r>
            <a:r>
              <a:rPr lang="en-US" sz="900" dirty="0">
                <a:latin typeface="Times New Roman" panose="02020603050405020304" pitchFamily="18" charset="0"/>
                <a:cs typeface="Times New Roman" panose="02020603050405020304" pitchFamily="18" charset="0"/>
              </a:rPr>
              <a:t>dimension </a:t>
            </a:r>
            <a:r>
              <a:rPr lang="en-US" sz="900" i="1" dirty="0" smtClean="0">
                <a:latin typeface="Times New Roman" panose="02020603050405020304" pitchFamily="18" charset="0"/>
                <a:cs typeface="Times New Roman" panose="02020603050405020304" pitchFamily="18" charset="0"/>
              </a:rPr>
              <a:t>z </a:t>
            </a:r>
            <a:r>
              <a:rPr lang="en-US" sz="900" dirty="0" smtClean="0">
                <a:latin typeface="Times New Roman" panose="02020603050405020304" pitchFamily="18" charset="0"/>
                <a:cs typeface="Times New Roman" panose="02020603050405020304" pitchFamily="18" charset="0"/>
              </a:rPr>
              <a:t>(</a:t>
            </a:r>
            <a:r>
              <a:rPr lang="el-GR" sz="900" dirty="0" smtClean="0">
                <a:latin typeface="Times New Roman" panose="02020603050405020304" pitchFamily="18" charset="0"/>
                <a:cs typeface="Times New Roman" panose="02020603050405020304" pitchFamily="18" charset="0"/>
              </a:rPr>
              <a:t>λ</a:t>
            </a:r>
            <a:r>
              <a:rPr lang="en-US" sz="900" dirty="0" smtClean="0">
                <a:latin typeface="Times New Roman" panose="02020603050405020304" pitchFamily="18" charset="0"/>
                <a:cs typeface="Times New Roman" panose="02020603050405020304" pitchFamily="18" charset="0"/>
              </a:rPr>
              <a:t>)</a:t>
            </a:r>
            <a:endParaRPr lang="en-US" sz="9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171138" y="4075160"/>
            <a:ext cx="1480505" cy="584775"/>
          </a:xfrm>
          <a:prstGeom prst="rect">
            <a:avLst/>
          </a:prstGeom>
          <a:noFill/>
        </p:spPr>
        <p:txBody>
          <a:bodyPr wrap="square" rtlCol="0">
            <a:spAutoFit/>
          </a:bodyPr>
          <a:lstStyle/>
          <a:p>
            <a:pPr algn="ctr"/>
            <a:r>
              <a:rPr lang="en-US" sz="1600" dirty="0" smtClean="0">
                <a:latin typeface="Times New Roman" panose="02020603050405020304" pitchFamily="18" charset="0"/>
                <a:cs typeface="Times New Roman" panose="02020603050405020304" pitchFamily="18" charset="0"/>
              </a:rPr>
              <a:t>Hyperspectral</a:t>
            </a:r>
          </a:p>
          <a:p>
            <a:pPr algn="ctr"/>
            <a:r>
              <a:rPr lang="en-US" sz="1600" dirty="0" smtClean="0">
                <a:latin typeface="Times New Roman" panose="02020603050405020304" pitchFamily="18" charset="0"/>
                <a:cs typeface="Times New Roman" panose="02020603050405020304" pitchFamily="18" charset="0"/>
              </a:rPr>
              <a:t> data cube</a:t>
            </a:r>
            <a:endParaRPr lang="en-US" sz="1600" dirty="0">
              <a:latin typeface="Times New Roman" panose="02020603050405020304" pitchFamily="18" charset="0"/>
              <a:cs typeface="Times New Roman" panose="02020603050405020304" pitchFamily="18" charset="0"/>
            </a:endParaRPr>
          </a:p>
        </p:txBody>
      </p:sp>
      <p:pic>
        <p:nvPicPr>
          <p:cNvPr id="17" name="Picture 16" descr="MotePowerpointTemplate_Standard4x3ratio_FooterEleme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19953"/>
            <a:ext cx="9144000" cy="1211580"/>
          </a:xfrm>
          <a:prstGeom prst="rect">
            <a:avLst/>
          </a:prstGeom>
        </p:spPr>
      </p:pic>
    </p:spTree>
    <p:extLst>
      <p:ext uri="{BB962C8B-B14F-4D97-AF65-F5344CB8AC3E}">
        <p14:creationId xmlns:p14="http://schemas.microsoft.com/office/powerpoint/2010/main" val="3587992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tfanara\AppData\Local\Microsoft\Windows\Temporary Internet Files\Content.IE5\FWJ4794W\4.3.WhiteTemplatewithwatermar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2561" y="4484159"/>
            <a:ext cx="2874377" cy="183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62795" y="-4409"/>
            <a:ext cx="8558861" cy="548272"/>
          </a:xfrm>
          <a:prstGeom prst="rect">
            <a:avLst/>
          </a:prstGeom>
        </p:spPr>
        <p:txBody>
          <a:bodyPr wrap="square" lIns="85770" tIns="42885" rIns="85770" bIns="42885">
            <a:spAutoFit/>
          </a:bodyPr>
          <a:lstStyle/>
          <a:p>
            <a:pPr algn="ctr"/>
            <a:r>
              <a:rPr lang="en-US" sz="3000" b="1" dirty="0" smtClean="0">
                <a:solidFill>
                  <a:schemeClr val="tx2"/>
                </a:solidFill>
              </a:rPr>
              <a:t>Advance Red Tide Reporting Technology </a:t>
            </a:r>
            <a:endParaRPr lang="en-US" sz="3000" b="1" dirty="0">
              <a:solidFill>
                <a:schemeClr val="tx2"/>
              </a:solidFill>
            </a:endParaRPr>
          </a:p>
        </p:txBody>
      </p:sp>
      <p:sp>
        <p:nvSpPr>
          <p:cNvPr id="10" name="Text Placeholder 3"/>
          <p:cNvSpPr txBox="1">
            <a:spLocks/>
          </p:cNvSpPr>
          <p:nvPr/>
        </p:nvSpPr>
        <p:spPr>
          <a:xfrm>
            <a:off x="4195033" y="1057302"/>
            <a:ext cx="4500735" cy="3335404"/>
          </a:xfrm>
          <a:prstGeom prst="rect">
            <a:avLst/>
          </a:prstGeom>
        </p:spPr>
        <p:txBody>
          <a:bodyPr vert="horz" lIns="85770" tIns="42885" rIns="85770" bIns="42885" rtlCol="0">
            <a:noAutofit/>
          </a:bodyPr>
          <a:lstStyle>
            <a:lvl1pPr marL="0" indent="0" algn="l" defTabSz="972457" rtl="0" eaLnBrk="1" latinLnBrk="0" hangingPunct="1">
              <a:lnSpc>
                <a:spcPct val="100000"/>
              </a:lnSpc>
              <a:spcBef>
                <a:spcPts val="851"/>
              </a:spcBef>
              <a:buSzPct val="100000"/>
              <a:buFont typeface="Arial" pitchFamily="34" charset="0"/>
              <a:buNone/>
              <a:defRPr sz="1500" kern="1200">
                <a:solidFill>
                  <a:schemeClr val="accent2">
                    <a:lumMod val="75000"/>
                  </a:schemeClr>
                </a:solidFill>
                <a:latin typeface="+mn-lt"/>
                <a:ea typeface="+mn-ea"/>
                <a:cs typeface="+mn-cs"/>
              </a:defRPr>
            </a:lvl1pPr>
            <a:lvl2pPr marL="486229" indent="0" algn="l" defTabSz="972457" rtl="0" eaLnBrk="1" latinLnBrk="0" hangingPunct="1">
              <a:lnSpc>
                <a:spcPct val="90000"/>
              </a:lnSpc>
              <a:spcBef>
                <a:spcPts val="1063"/>
              </a:spcBef>
              <a:buSzPct val="100000"/>
              <a:buFont typeface="Arial" pitchFamily="34" charset="0"/>
              <a:buNone/>
              <a:defRPr sz="1300" kern="1200">
                <a:solidFill>
                  <a:schemeClr val="accent2">
                    <a:lumMod val="75000"/>
                  </a:schemeClr>
                </a:solidFill>
                <a:latin typeface="+mn-lt"/>
                <a:ea typeface="+mn-ea"/>
                <a:cs typeface="+mn-cs"/>
              </a:defRPr>
            </a:lvl2pPr>
            <a:lvl3pPr marL="972457" indent="0" algn="l" defTabSz="972457" rtl="0" eaLnBrk="1" latinLnBrk="0" hangingPunct="1">
              <a:lnSpc>
                <a:spcPct val="90000"/>
              </a:lnSpc>
              <a:spcBef>
                <a:spcPts val="851"/>
              </a:spcBef>
              <a:buSzPct val="100000"/>
              <a:buFont typeface="Arial" pitchFamily="34" charset="0"/>
              <a:buNone/>
              <a:defRPr sz="1000" kern="1200">
                <a:solidFill>
                  <a:schemeClr val="accent2">
                    <a:lumMod val="75000"/>
                  </a:schemeClr>
                </a:solidFill>
                <a:latin typeface="+mn-lt"/>
                <a:ea typeface="+mn-ea"/>
                <a:cs typeface="+mn-cs"/>
              </a:defRPr>
            </a:lvl3pPr>
            <a:lvl4pPr marL="1458686"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4pPr>
            <a:lvl5pPr marL="1944913"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5pPr>
            <a:lvl6pPr marL="2431142"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6pPr>
            <a:lvl7pPr marL="2917370"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7pPr>
            <a:lvl8pPr marL="3403599"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8pPr>
            <a:lvl9pPr marL="3889828"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9pPr>
          </a:lstStyle>
          <a:p>
            <a:pPr algn="just"/>
            <a:endParaRPr lang="en-US" dirty="0"/>
          </a:p>
        </p:txBody>
      </p:sp>
      <p:sp>
        <p:nvSpPr>
          <p:cNvPr id="2" name="Rectangle 1"/>
          <p:cNvSpPr/>
          <p:nvPr/>
        </p:nvSpPr>
        <p:spPr>
          <a:xfrm>
            <a:off x="132766" y="822422"/>
            <a:ext cx="5016700" cy="5159751"/>
          </a:xfrm>
          <a:prstGeom prst="rect">
            <a:avLst/>
          </a:prstGeom>
        </p:spPr>
        <p:txBody>
          <a:bodyPr wrap="square" lIns="80648" tIns="40325" rIns="80648" bIns="40325">
            <a:spAutoFit/>
          </a:bodyPr>
          <a:lstStyle/>
          <a:p>
            <a:pPr marL="302433" indent="-302433" defTabSz="857693">
              <a:spcBef>
                <a:spcPts val="751"/>
              </a:spcBef>
              <a:buSzPct val="100000"/>
              <a:buFont typeface="Arial" panose="020B0604020202020204" pitchFamily="34" charset="0"/>
              <a:buChar char="•"/>
            </a:pPr>
            <a:r>
              <a:rPr lang="en-US" dirty="0" smtClean="0">
                <a:solidFill>
                  <a:schemeClr val="tx2"/>
                </a:solidFill>
              </a:rPr>
              <a:t>Alert the Public of Red Tide and its Effects and  minimize economic impacts to Florida</a:t>
            </a:r>
          </a:p>
          <a:p>
            <a:pPr marL="302433" indent="-302433" defTabSz="857693">
              <a:spcBef>
                <a:spcPts val="751"/>
              </a:spcBef>
              <a:buSzPct val="100000"/>
              <a:buFont typeface="Arial" panose="020B0604020202020204" pitchFamily="34" charset="0"/>
              <a:buChar char="•"/>
            </a:pPr>
            <a:r>
              <a:rPr lang="en-US" dirty="0" smtClean="0">
                <a:solidFill>
                  <a:schemeClr val="tx2"/>
                </a:solidFill>
              </a:rPr>
              <a:t>Put red tide reporting technology in the hands of fisherman – coastal and offshore</a:t>
            </a:r>
          </a:p>
          <a:p>
            <a:pPr marL="302433" indent="-302433" defTabSz="857693">
              <a:spcBef>
                <a:spcPts val="751"/>
              </a:spcBef>
              <a:buSzPct val="100000"/>
              <a:buFont typeface="Arial" panose="020B0604020202020204" pitchFamily="34" charset="0"/>
              <a:buChar char="•"/>
            </a:pPr>
            <a:endParaRPr lang="en-US" dirty="0" smtClean="0">
              <a:solidFill>
                <a:schemeClr val="tx2"/>
              </a:solidFill>
            </a:endParaRPr>
          </a:p>
          <a:p>
            <a:pPr marL="302433" indent="-302433" defTabSz="857693">
              <a:spcBef>
                <a:spcPts val="751"/>
              </a:spcBef>
              <a:buSzPct val="100000"/>
              <a:buFont typeface="Arial" panose="020B0604020202020204" pitchFamily="34" charset="0"/>
              <a:buChar char="•"/>
            </a:pPr>
            <a:r>
              <a:rPr lang="en-US" dirty="0" smtClean="0">
                <a:solidFill>
                  <a:schemeClr val="tx2"/>
                </a:solidFill>
              </a:rPr>
              <a:t>Update/combine the Beach Condition Reporting System with the Citizen Science is Cool App  </a:t>
            </a:r>
            <a:endParaRPr lang="en-US" dirty="0">
              <a:solidFill>
                <a:schemeClr val="tx2"/>
              </a:solidFill>
            </a:endParaRPr>
          </a:p>
          <a:p>
            <a:pPr marL="302433" indent="-302433" defTabSz="857693">
              <a:spcBef>
                <a:spcPts val="751"/>
              </a:spcBef>
              <a:buSzPct val="100000"/>
              <a:buFont typeface="Arial" panose="020B0604020202020204" pitchFamily="34" charset="0"/>
              <a:buChar char="•"/>
            </a:pPr>
            <a:r>
              <a:rPr lang="en-US" dirty="0" smtClean="0">
                <a:solidFill>
                  <a:schemeClr val="tx2"/>
                </a:solidFill>
              </a:rPr>
              <a:t>Enhance validation components (thumb up/down), pictures, amenities and alerts for blooms and reporting </a:t>
            </a:r>
          </a:p>
          <a:p>
            <a:pPr marL="302433" lvl="2" indent="-302433" defTabSz="857693">
              <a:spcBef>
                <a:spcPts val="751"/>
              </a:spcBef>
              <a:buSzPct val="100000"/>
              <a:buFont typeface="Arial" panose="020B0604020202020204" pitchFamily="34" charset="0"/>
              <a:buChar char="•"/>
            </a:pPr>
            <a:r>
              <a:rPr lang="en-US" dirty="0">
                <a:solidFill>
                  <a:schemeClr val="tx2"/>
                </a:solidFill>
              </a:rPr>
              <a:t>Bloom Zoom for cell detection, App for </a:t>
            </a:r>
            <a:r>
              <a:rPr lang="en-US" dirty="0" err="1">
                <a:solidFill>
                  <a:schemeClr val="tx2"/>
                </a:solidFill>
              </a:rPr>
              <a:t>Chl</a:t>
            </a:r>
            <a:r>
              <a:rPr lang="en-US" dirty="0">
                <a:solidFill>
                  <a:schemeClr val="tx2"/>
                </a:solidFill>
              </a:rPr>
              <a:t>-a </a:t>
            </a:r>
          </a:p>
          <a:p>
            <a:pPr marL="302433" indent="-302433" defTabSz="857693">
              <a:spcBef>
                <a:spcPts val="751"/>
              </a:spcBef>
              <a:buSzPct val="100000"/>
              <a:buFont typeface="Arial" panose="020B0604020202020204" pitchFamily="34" charset="0"/>
              <a:buChar char="•"/>
            </a:pPr>
            <a:endParaRPr lang="en-US" dirty="0" smtClean="0"/>
          </a:p>
          <a:p>
            <a:pPr marL="302433" indent="-302433" defTabSz="857693">
              <a:spcBef>
                <a:spcPts val="751"/>
              </a:spcBef>
              <a:buSzPct val="100000"/>
              <a:buFont typeface="Arial" panose="020B0604020202020204" pitchFamily="34" charset="0"/>
              <a:buChar char="•"/>
            </a:pPr>
            <a:endParaRPr lang="en-US" dirty="0" smtClean="0"/>
          </a:p>
          <a:p>
            <a:pPr marL="302433" indent="-302433" defTabSz="857693">
              <a:spcBef>
                <a:spcPts val="751"/>
              </a:spcBef>
              <a:buSzPct val="100000"/>
              <a:buFont typeface="Arial" panose="020B0604020202020204" pitchFamily="34" charset="0"/>
              <a:buChar char="•"/>
            </a:pPr>
            <a:endParaRPr lang="en-US" dirty="0"/>
          </a:p>
          <a:p>
            <a:pPr defTabSz="857693">
              <a:spcBef>
                <a:spcPts val="751"/>
              </a:spcBef>
              <a:buSzPct val="100000"/>
            </a:pPr>
            <a:endParaRPr lang="en-US" dirty="0"/>
          </a:p>
        </p:txBody>
      </p:sp>
      <p:sp>
        <p:nvSpPr>
          <p:cNvPr id="3" name="TextBox 2"/>
          <p:cNvSpPr txBox="1"/>
          <p:nvPr/>
        </p:nvSpPr>
        <p:spPr>
          <a:xfrm>
            <a:off x="129833" y="453318"/>
            <a:ext cx="7714400" cy="435381"/>
          </a:xfrm>
          <a:prstGeom prst="rect">
            <a:avLst/>
          </a:prstGeom>
          <a:noFill/>
        </p:spPr>
        <p:txBody>
          <a:bodyPr wrap="square" lIns="80648" tIns="40325" rIns="80648" bIns="40325" rtlCol="0">
            <a:spAutoFit/>
          </a:bodyPr>
          <a:lstStyle/>
          <a:p>
            <a:r>
              <a:rPr lang="en-US" sz="2300" b="1" dirty="0" smtClean="0">
                <a:solidFill>
                  <a:schemeClr val="tx2"/>
                </a:solidFill>
              </a:rPr>
              <a:t>Motivation:</a:t>
            </a:r>
          </a:p>
        </p:txBody>
      </p:sp>
      <p:sp>
        <p:nvSpPr>
          <p:cNvPr id="12" name="TextBox 11"/>
          <p:cNvSpPr txBox="1"/>
          <p:nvPr/>
        </p:nvSpPr>
        <p:spPr>
          <a:xfrm>
            <a:off x="5990098" y="3643954"/>
            <a:ext cx="3059302" cy="912463"/>
          </a:xfrm>
          <a:prstGeom prst="rect">
            <a:avLst/>
          </a:prstGeom>
          <a:solidFill>
            <a:schemeClr val="bg1"/>
          </a:solidFill>
          <a:ln>
            <a:solidFill>
              <a:schemeClr val="tx1"/>
            </a:solidFill>
          </a:ln>
        </p:spPr>
        <p:txBody>
          <a:bodyPr wrap="square" lIns="80678" tIns="40339" rIns="80678" bIns="40339" rtlCol="0">
            <a:spAutoFit/>
          </a:bodyPr>
          <a:lstStyle/>
          <a:p>
            <a:r>
              <a:rPr lang="en-US" b="1" dirty="0"/>
              <a:t>Since October 15, 2017</a:t>
            </a:r>
          </a:p>
          <a:p>
            <a:r>
              <a:rPr lang="en-US" dirty="0"/>
              <a:t>Unique Users: 1.5Million</a:t>
            </a:r>
          </a:p>
          <a:p>
            <a:r>
              <a:rPr lang="en-US" dirty="0"/>
              <a:t>Page Views: &gt;4.5Million</a:t>
            </a:r>
          </a:p>
        </p:txBody>
      </p:sp>
      <p:sp>
        <p:nvSpPr>
          <p:cNvPr id="5" name="Rectangle 4"/>
          <p:cNvSpPr/>
          <p:nvPr/>
        </p:nvSpPr>
        <p:spPr>
          <a:xfrm>
            <a:off x="121041" y="4310019"/>
            <a:ext cx="6116093" cy="1851181"/>
          </a:xfrm>
          <a:prstGeom prst="rect">
            <a:avLst/>
          </a:prstGeom>
        </p:spPr>
        <p:txBody>
          <a:bodyPr wrap="square" lIns="80678" tIns="40339" rIns="80678" bIns="40339">
            <a:spAutoFit/>
          </a:bodyPr>
          <a:lstStyle/>
          <a:p>
            <a:pPr defTabSz="857693">
              <a:spcBef>
                <a:spcPts val="751"/>
              </a:spcBef>
              <a:buSzPct val="100000"/>
            </a:pPr>
            <a:r>
              <a:rPr lang="en-US" sz="2300" b="1" dirty="0" smtClean="0">
                <a:solidFill>
                  <a:schemeClr val="tx2"/>
                </a:solidFill>
              </a:rPr>
              <a:t>Outcomes:</a:t>
            </a:r>
            <a:endParaRPr lang="en-US" sz="2300" dirty="0" smtClean="0">
              <a:solidFill>
                <a:schemeClr val="tx2"/>
              </a:solidFill>
            </a:endParaRPr>
          </a:p>
          <a:p>
            <a:pPr marL="302541" indent="-302541" defTabSz="857693">
              <a:spcBef>
                <a:spcPts val="751"/>
              </a:spcBef>
              <a:buSzPct val="100000"/>
              <a:buFont typeface="Arial" panose="020B0604020202020204" pitchFamily="34" charset="0"/>
              <a:buChar char="•"/>
            </a:pPr>
            <a:r>
              <a:rPr lang="en-US" dirty="0" smtClean="0">
                <a:solidFill>
                  <a:schemeClr val="tx2"/>
                </a:solidFill>
              </a:rPr>
              <a:t>Information disseminated to BCRS/App, GCOOS, SECOORA and NOAA </a:t>
            </a:r>
          </a:p>
          <a:p>
            <a:pPr marL="302541" indent="-302541" defTabSz="857693">
              <a:spcBef>
                <a:spcPts val="751"/>
              </a:spcBef>
              <a:buSzPct val="100000"/>
              <a:buFont typeface="Arial" panose="020B0604020202020204" pitchFamily="34" charset="0"/>
              <a:buChar char="•"/>
            </a:pPr>
            <a:r>
              <a:rPr lang="en-US" dirty="0" smtClean="0">
                <a:solidFill>
                  <a:schemeClr val="tx2"/>
                </a:solidFill>
              </a:rPr>
              <a:t>Reporting to/by </a:t>
            </a:r>
            <a:r>
              <a:rPr lang="en-US" dirty="0">
                <a:solidFill>
                  <a:schemeClr val="tx2"/>
                </a:solidFill>
              </a:rPr>
              <a:t>a</a:t>
            </a:r>
            <a:r>
              <a:rPr lang="en-US" dirty="0" smtClean="0">
                <a:solidFill>
                  <a:schemeClr val="tx2"/>
                </a:solidFill>
              </a:rPr>
              <a:t>nyone </a:t>
            </a:r>
            <a:r>
              <a:rPr lang="en-US" dirty="0">
                <a:solidFill>
                  <a:schemeClr val="tx2"/>
                </a:solidFill>
              </a:rPr>
              <a:t>With a Cell Phone, a</a:t>
            </a:r>
            <a:r>
              <a:rPr lang="en-US" dirty="0" smtClean="0">
                <a:solidFill>
                  <a:schemeClr val="tx2"/>
                </a:solidFill>
              </a:rPr>
              <a:t>nywhere.</a:t>
            </a:r>
          </a:p>
          <a:p>
            <a:pPr marL="302541" indent="-302541" defTabSz="857693">
              <a:spcBef>
                <a:spcPts val="751"/>
              </a:spcBef>
              <a:buSzPct val="100000"/>
              <a:buFont typeface="Arial" panose="020B0604020202020204" pitchFamily="34" charset="0"/>
              <a:buChar char="•"/>
            </a:pPr>
            <a:endParaRPr lang="en-US" dirty="0"/>
          </a:p>
        </p:txBody>
      </p:sp>
      <p:pic>
        <p:nvPicPr>
          <p:cNvPr id="14" name="Picture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8185" y="5714999"/>
            <a:ext cx="3066700" cy="1073341"/>
          </a:xfrm>
          <a:prstGeom prst="rect">
            <a:avLst/>
          </a:prstGeom>
          <a:noFill/>
          <a:ln>
            <a:noFill/>
          </a:ln>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6535" y="1109794"/>
            <a:ext cx="3997466" cy="2394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29833" y="2089131"/>
            <a:ext cx="7714400" cy="435381"/>
          </a:xfrm>
          <a:prstGeom prst="rect">
            <a:avLst/>
          </a:prstGeom>
          <a:noFill/>
        </p:spPr>
        <p:txBody>
          <a:bodyPr wrap="square" lIns="80648" tIns="40325" rIns="80648" bIns="40325" rtlCol="0">
            <a:spAutoFit/>
          </a:bodyPr>
          <a:lstStyle/>
          <a:p>
            <a:r>
              <a:rPr lang="en-US" sz="2300" b="1" dirty="0" smtClean="0">
                <a:solidFill>
                  <a:schemeClr val="tx2"/>
                </a:solidFill>
              </a:rPr>
              <a:t>Goals:</a:t>
            </a:r>
          </a:p>
        </p:txBody>
      </p:sp>
    </p:spTree>
    <p:extLst>
      <p:ext uri="{BB962C8B-B14F-4D97-AF65-F5344CB8AC3E}">
        <p14:creationId xmlns:p14="http://schemas.microsoft.com/office/powerpoint/2010/main" val="419870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8564" y="1543843"/>
            <a:ext cx="1219200" cy="1371600"/>
          </a:xfrm>
          <a:prstGeom prst="rect">
            <a:avLst/>
          </a:prstGeom>
          <a:noFill/>
          <a:ln>
            <a:noFill/>
          </a:ln>
        </p:spPr>
      </p:pic>
      <p:pic>
        <p:nvPicPr>
          <p:cNvPr id="3" name="Picture 2" descr="MotePowerpointTemplate_Standard4x3ratio_FooterEle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2" name="Title 1"/>
          <p:cNvSpPr>
            <a:spLocks noGrp="1"/>
          </p:cNvSpPr>
          <p:nvPr>
            <p:ph type="ctrTitle"/>
          </p:nvPr>
        </p:nvSpPr>
        <p:spPr>
          <a:xfrm>
            <a:off x="530942" y="322615"/>
            <a:ext cx="8170606" cy="704212"/>
          </a:xfrm>
        </p:spPr>
        <p:txBody>
          <a:bodyPr>
            <a:noAutofit/>
          </a:bodyPr>
          <a:lstStyle/>
          <a:p>
            <a:pPr>
              <a:lnSpc>
                <a:spcPts val="2500"/>
              </a:lnSpc>
            </a:pPr>
            <a:r>
              <a:rPr lang="en-US" sz="2400" b="1" dirty="0">
                <a:solidFill>
                  <a:schemeClr val="tx2"/>
                </a:solidFill>
              </a:rPr>
              <a:t>Acceleration of user-friendly, smart phone integrated qPCR technology development and Citizen Science integration for </a:t>
            </a:r>
            <a:r>
              <a:rPr lang="en-US" sz="2400" b="1" i="1" dirty="0">
                <a:solidFill>
                  <a:schemeClr val="tx2"/>
                </a:solidFill>
              </a:rPr>
              <a:t>K. brevis</a:t>
            </a:r>
            <a:r>
              <a:rPr lang="en-US" sz="2400" b="1" dirty="0">
                <a:solidFill>
                  <a:schemeClr val="tx2"/>
                </a:solidFill>
              </a:rPr>
              <a:t> mitigation testing</a:t>
            </a:r>
            <a:endParaRPr lang="en-US" sz="2400" dirty="0">
              <a:solidFill>
                <a:schemeClr val="tx2"/>
              </a:solidFill>
            </a:endParaRPr>
          </a:p>
        </p:txBody>
      </p:sp>
      <p:sp>
        <p:nvSpPr>
          <p:cNvPr id="8" name="Subtitle 7"/>
          <p:cNvSpPr>
            <a:spLocks noGrp="1"/>
          </p:cNvSpPr>
          <p:nvPr>
            <p:ph type="subTitle" idx="1"/>
          </p:nvPr>
        </p:nvSpPr>
        <p:spPr>
          <a:xfrm>
            <a:off x="393293" y="2748121"/>
            <a:ext cx="6263149" cy="1263443"/>
          </a:xfrm>
        </p:spPr>
        <p:txBody>
          <a:bodyPr>
            <a:noAutofit/>
          </a:bodyPr>
          <a:lstStyle/>
          <a:p>
            <a:pPr algn="l"/>
            <a:r>
              <a:rPr lang="en-US" sz="1600" b="1" dirty="0" smtClean="0">
                <a:solidFill>
                  <a:schemeClr val="tx2"/>
                </a:solidFill>
              </a:rPr>
              <a:t>Overall Goal: </a:t>
            </a:r>
          </a:p>
          <a:p>
            <a:pPr algn="l"/>
            <a:r>
              <a:rPr lang="en-US" sz="1600" b="1" dirty="0" smtClean="0">
                <a:solidFill>
                  <a:schemeClr val="tx2"/>
                </a:solidFill>
              </a:rPr>
              <a:t>Accelerate the development and validation of a hand-held, qPCR based </a:t>
            </a:r>
            <a:r>
              <a:rPr lang="en-US" sz="1600" b="1" i="1" dirty="0" smtClean="0">
                <a:solidFill>
                  <a:schemeClr val="tx2"/>
                </a:solidFill>
              </a:rPr>
              <a:t>K. brevis </a:t>
            </a:r>
            <a:r>
              <a:rPr lang="en-US" sz="1600" b="1" dirty="0" smtClean="0">
                <a:solidFill>
                  <a:schemeClr val="tx2"/>
                </a:solidFill>
              </a:rPr>
              <a:t>and </a:t>
            </a:r>
            <a:r>
              <a:rPr lang="en-US" sz="1600" b="1" i="1" dirty="0" smtClean="0">
                <a:solidFill>
                  <a:schemeClr val="tx2"/>
                </a:solidFill>
              </a:rPr>
              <a:t>K. mikimotoi </a:t>
            </a:r>
            <a:r>
              <a:rPr lang="en-US" sz="1600" b="1" dirty="0" smtClean="0">
                <a:solidFill>
                  <a:schemeClr val="tx2"/>
                </a:solidFill>
              </a:rPr>
              <a:t>detector (Biomeme Three3) and develop protocols for integration into Citizen Science program. </a:t>
            </a:r>
            <a:endParaRPr lang="en-US" sz="1600" dirty="0">
              <a:solidFill>
                <a:schemeClr val="tx2"/>
              </a:solidFill>
            </a:endParaRPr>
          </a:p>
        </p:txBody>
      </p:sp>
      <p:sp>
        <p:nvSpPr>
          <p:cNvPr id="6" name="Rectangle 5"/>
          <p:cNvSpPr/>
          <p:nvPr/>
        </p:nvSpPr>
        <p:spPr>
          <a:xfrm>
            <a:off x="393293" y="1482803"/>
            <a:ext cx="6263149" cy="1200329"/>
          </a:xfrm>
          <a:prstGeom prst="rect">
            <a:avLst/>
          </a:prstGeom>
        </p:spPr>
        <p:txBody>
          <a:bodyPr wrap="square">
            <a:spAutoFit/>
          </a:bodyPr>
          <a:lstStyle/>
          <a:p>
            <a:pPr>
              <a:lnSpc>
                <a:spcPct val="150000"/>
              </a:lnSpc>
            </a:pPr>
            <a:r>
              <a:rPr lang="en-US" sz="1600" b="1" dirty="0">
                <a:solidFill>
                  <a:schemeClr val="tx2"/>
                </a:solidFill>
              </a:rPr>
              <a:t>Motivation:</a:t>
            </a:r>
          </a:p>
          <a:p>
            <a:pPr marL="0" lvl="1"/>
            <a:r>
              <a:rPr lang="en-US" sz="1600" b="1" dirty="0">
                <a:solidFill>
                  <a:schemeClr val="tx2"/>
                </a:solidFill>
              </a:rPr>
              <a:t>Meet the ongoing, well-defined, need for new public-friendly, automated, web-interfaced detection methodologies that can provide accurate and timely cell monitoring </a:t>
            </a:r>
            <a:r>
              <a:rPr lang="en-US" sz="1600" b="1" dirty="0" smtClean="0">
                <a:solidFill>
                  <a:schemeClr val="tx2"/>
                </a:solidFill>
              </a:rPr>
              <a:t>data. </a:t>
            </a:r>
            <a:endParaRPr lang="en-US" sz="1600" b="1" dirty="0">
              <a:solidFill>
                <a:schemeClr val="tx2"/>
              </a:solidFill>
            </a:endParaRPr>
          </a:p>
        </p:txBody>
      </p:sp>
      <p:sp>
        <p:nvSpPr>
          <p:cNvPr id="18" name="Rectangle 17"/>
          <p:cNvSpPr/>
          <p:nvPr/>
        </p:nvSpPr>
        <p:spPr>
          <a:xfrm>
            <a:off x="393293" y="4051673"/>
            <a:ext cx="6587613" cy="1815882"/>
          </a:xfrm>
          <a:prstGeom prst="rect">
            <a:avLst/>
          </a:prstGeom>
        </p:spPr>
        <p:txBody>
          <a:bodyPr wrap="square">
            <a:spAutoFit/>
          </a:bodyPr>
          <a:lstStyle/>
          <a:p>
            <a:r>
              <a:rPr lang="en-US" sz="1600" b="1" dirty="0" smtClean="0">
                <a:solidFill>
                  <a:schemeClr val="tx2"/>
                </a:solidFill>
              </a:rPr>
              <a:t>Outcomes</a:t>
            </a:r>
            <a:r>
              <a:rPr lang="en-US" sz="1600" b="1" dirty="0">
                <a:solidFill>
                  <a:schemeClr val="tx2"/>
                </a:solidFill>
              </a:rPr>
              <a:t>: </a:t>
            </a:r>
          </a:p>
          <a:p>
            <a:pPr marL="166688" indent="-166688">
              <a:buFont typeface="Arial" panose="020B0604020202020204" pitchFamily="34" charset="0"/>
              <a:buChar char="•"/>
            </a:pPr>
            <a:r>
              <a:rPr lang="en-US" sz="1600" b="1" dirty="0" smtClean="0">
                <a:solidFill>
                  <a:schemeClr val="tx2"/>
                </a:solidFill>
              </a:rPr>
              <a:t>Develop </a:t>
            </a:r>
            <a:r>
              <a:rPr lang="en-US" sz="1600" b="1" dirty="0">
                <a:solidFill>
                  <a:schemeClr val="tx2"/>
                </a:solidFill>
              </a:rPr>
              <a:t>cell-based DNA standards from Gulf </a:t>
            </a:r>
            <a:r>
              <a:rPr lang="en-US" sz="1600" b="1" i="1" dirty="0">
                <a:solidFill>
                  <a:schemeClr val="tx2"/>
                </a:solidFill>
              </a:rPr>
              <a:t>Karenia </a:t>
            </a:r>
            <a:r>
              <a:rPr lang="en-US" sz="1600" b="1" dirty="0" smtClean="0">
                <a:solidFill>
                  <a:schemeClr val="tx2"/>
                </a:solidFill>
              </a:rPr>
              <a:t>cultures</a:t>
            </a:r>
            <a:r>
              <a:rPr lang="en-US" sz="1600" b="1" i="1" dirty="0" smtClean="0">
                <a:solidFill>
                  <a:schemeClr val="tx2"/>
                </a:solidFill>
              </a:rPr>
              <a:t>,</a:t>
            </a:r>
          </a:p>
          <a:p>
            <a:pPr marL="166688" indent="-166688">
              <a:buFont typeface="Arial" panose="020B0604020202020204" pitchFamily="34" charset="0"/>
              <a:buChar char="•"/>
            </a:pPr>
            <a:r>
              <a:rPr lang="en-US" sz="1600" b="1" dirty="0">
                <a:solidFill>
                  <a:schemeClr val="tx2"/>
                </a:solidFill>
              </a:rPr>
              <a:t>Validate efficacy of existing </a:t>
            </a:r>
            <a:r>
              <a:rPr lang="en-US" sz="1600" b="1" i="1" dirty="0">
                <a:solidFill>
                  <a:schemeClr val="tx2"/>
                </a:solidFill>
              </a:rPr>
              <a:t>K. brevis</a:t>
            </a:r>
            <a:r>
              <a:rPr lang="en-US" sz="1600" b="1" dirty="0">
                <a:solidFill>
                  <a:schemeClr val="tx2"/>
                </a:solidFill>
              </a:rPr>
              <a:t> and </a:t>
            </a:r>
            <a:r>
              <a:rPr lang="en-US" sz="1600" b="1" i="1" dirty="0">
                <a:solidFill>
                  <a:schemeClr val="tx2"/>
                </a:solidFill>
              </a:rPr>
              <a:t>K. mikimotoi</a:t>
            </a:r>
            <a:r>
              <a:rPr lang="en-US" sz="1600" b="1" dirty="0">
                <a:solidFill>
                  <a:schemeClr val="tx2"/>
                </a:solidFill>
              </a:rPr>
              <a:t> primers </a:t>
            </a:r>
          </a:p>
          <a:p>
            <a:pPr marL="166688" indent="-166688"/>
            <a:r>
              <a:rPr lang="en-US" sz="1600" b="1" dirty="0">
                <a:solidFill>
                  <a:schemeClr val="tx2"/>
                </a:solidFill>
              </a:rPr>
              <a:t>	for use on the Biomeme Three9 simultaneously in a single </a:t>
            </a:r>
            <a:r>
              <a:rPr lang="en-US" sz="1600" b="1" dirty="0" smtClean="0">
                <a:solidFill>
                  <a:schemeClr val="tx2"/>
                </a:solidFill>
              </a:rPr>
              <a:t>reaction, </a:t>
            </a:r>
            <a:endParaRPr lang="en-US" sz="1600" b="1" dirty="0">
              <a:solidFill>
                <a:schemeClr val="tx2"/>
              </a:solidFill>
            </a:endParaRPr>
          </a:p>
          <a:p>
            <a:pPr marL="166688" indent="-166688">
              <a:buFont typeface="Arial" panose="020B0604020202020204" pitchFamily="34" charset="0"/>
              <a:buChar char="•"/>
            </a:pPr>
            <a:r>
              <a:rPr lang="en-US" sz="1600" b="1" dirty="0" smtClean="0">
                <a:solidFill>
                  <a:schemeClr val="tx2"/>
                </a:solidFill>
              </a:rPr>
              <a:t>Provide </a:t>
            </a:r>
            <a:r>
              <a:rPr lang="en-US" sz="1600" b="1" dirty="0">
                <a:solidFill>
                  <a:schemeClr val="tx2"/>
                </a:solidFill>
              </a:rPr>
              <a:t>training to Mote personnel on use of </a:t>
            </a:r>
            <a:r>
              <a:rPr lang="en-US" sz="1600" b="1" dirty="0" smtClean="0">
                <a:solidFill>
                  <a:schemeClr val="tx2"/>
                </a:solidFill>
              </a:rPr>
              <a:t>qPCR technology, and</a:t>
            </a:r>
            <a:endParaRPr lang="en-US" sz="1600" b="1" dirty="0">
              <a:solidFill>
                <a:schemeClr val="tx2"/>
              </a:solidFill>
            </a:endParaRPr>
          </a:p>
          <a:p>
            <a:pPr marL="166688" indent="-166688">
              <a:buFont typeface="Arial" panose="020B0604020202020204" pitchFamily="34" charset="0"/>
              <a:buChar char="•"/>
            </a:pPr>
            <a:r>
              <a:rPr lang="en-US" sz="1600" b="1" dirty="0" smtClean="0">
                <a:solidFill>
                  <a:schemeClr val="tx2"/>
                </a:solidFill>
              </a:rPr>
              <a:t>Establish </a:t>
            </a:r>
            <a:r>
              <a:rPr lang="en-US" sz="1600" b="1" dirty="0">
                <a:solidFill>
                  <a:schemeClr val="tx2"/>
                </a:solidFill>
              </a:rPr>
              <a:t>pipeline/protocols for linking and cross-calibrating </a:t>
            </a:r>
            <a:r>
              <a:rPr lang="en-US" sz="1600" b="1" dirty="0" smtClean="0">
                <a:solidFill>
                  <a:schemeClr val="tx2"/>
                </a:solidFill>
              </a:rPr>
              <a:t>cloud-</a:t>
            </a:r>
          </a:p>
          <a:p>
            <a:r>
              <a:rPr lang="en-US" sz="1600" b="1" dirty="0">
                <a:solidFill>
                  <a:schemeClr val="tx2"/>
                </a:solidFill>
              </a:rPr>
              <a:t>	</a:t>
            </a:r>
            <a:r>
              <a:rPr lang="en-US" sz="1600" b="1" dirty="0" smtClean="0">
                <a:solidFill>
                  <a:schemeClr val="tx2"/>
                </a:solidFill>
              </a:rPr>
              <a:t>based qPCR </a:t>
            </a:r>
            <a:r>
              <a:rPr lang="en-US" sz="1600" b="1" dirty="0">
                <a:solidFill>
                  <a:schemeClr val="tx2"/>
                </a:solidFill>
              </a:rPr>
              <a:t>data to existing Citizen Science </a:t>
            </a:r>
            <a:r>
              <a:rPr lang="en-US" sz="1600" b="1" dirty="0" smtClean="0">
                <a:solidFill>
                  <a:schemeClr val="tx2"/>
                </a:solidFill>
              </a:rPr>
              <a:t>databases.</a:t>
            </a:r>
            <a:endParaRPr lang="en-US" sz="1600" b="1" dirty="0">
              <a:solidFill>
                <a:schemeClr val="tx2"/>
              </a:solidFill>
            </a:endParaRPr>
          </a:p>
        </p:txBody>
      </p:sp>
      <p:grpSp>
        <p:nvGrpSpPr>
          <p:cNvPr id="22" name="Group 21"/>
          <p:cNvGrpSpPr/>
          <p:nvPr/>
        </p:nvGrpSpPr>
        <p:grpSpPr>
          <a:xfrm>
            <a:off x="6533337" y="1632650"/>
            <a:ext cx="2586739" cy="2758849"/>
            <a:chOff x="6560708" y="2582882"/>
            <a:chExt cx="2586739" cy="2758849"/>
          </a:xfrm>
        </p:grpSpPr>
        <p:grpSp>
          <p:nvGrpSpPr>
            <p:cNvPr id="16" name="Group 15"/>
            <p:cNvGrpSpPr/>
            <p:nvPr/>
          </p:nvGrpSpPr>
          <p:grpSpPr>
            <a:xfrm>
              <a:off x="7295535" y="2993929"/>
              <a:ext cx="1818967" cy="1332139"/>
              <a:chOff x="7295535" y="3229897"/>
              <a:chExt cx="1818967" cy="1332139"/>
            </a:xfrm>
          </p:grpSpPr>
          <p:grpSp>
            <p:nvGrpSpPr>
              <p:cNvPr id="9" name="Group 8"/>
              <p:cNvGrpSpPr/>
              <p:nvPr/>
            </p:nvGrpSpPr>
            <p:grpSpPr>
              <a:xfrm>
                <a:off x="7875638" y="3229897"/>
                <a:ext cx="1238864" cy="1332139"/>
                <a:chOff x="582770" y="767442"/>
                <a:chExt cx="7311290" cy="6090558"/>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770" y="767443"/>
                  <a:ext cx="3431299" cy="609055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2760" y="767442"/>
                  <a:ext cx="3431300" cy="6090557"/>
                </a:xfrm>
                <a:prstGeom prst="rect">
                  <a:avLst/>
                </a:prstGeom>
              </p:spPr>
            </p:pic>
          </p:grpSp>
          <p:cxnSp>
            <p:nvCxnSpPr>
              <p:cNvPr id="13" name="Straight Connector 12"/>
              <p:cNvCxnSpPr/>
              <p:nvPr/>
            </p:nvCxnSpPr>
            <p:spPr>
              <a:xfrm flipV="1">
                <a:off x="7295535" y="3229897"/>
                <a:ext cx="609600" cy="2078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295535" y="4123556"/>
                <a:ext cx="609600" cy="3206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6890286" y="4326068"/>
              <a:ext cx="2257161" cy="1015663"/>
            </a:xfrm>
            <a:prstGeom prst="rect">
              <a:avLst/>
            </a:prstGeom>
            <a:noFill/>
          </p:spPr>
          <p:txBody>
            <a:bodyPr wrap="square" rtlCol="0">
              <a:spAutoFit/>
            </a:bodyPr>
            <a:lstStyle/>
            <a:p>
              <a:pPr marL="285750" indent="-285750">
                <a:lnSpc>
                  <a:spcPts val="800"/>
                </a:lnSpc>
                <a:buClr>
                  <a:srgbClr val="FF0000"/>
                </a:buClr>
                <a:buFont typeface="Wingdings" panose="05000000000000000000" pitchFamily="2" charset="2"/>
                <a:buChar char="v"/>
              </a:pPr>
              <a:r>
                <a:rPr lang="en-US" sz="1200" dirty="0" smtClean="0">
                  <a:solidFill>
                    <a:srgbClr val="0070C0"/>
                  </a:solidFill>
                </a:rPr>
                <a:t>9 samples per run</a:t>
              </a:r>
            </a:p>
            <a:p>
              <a:pPr marL="285750" indent="-285750">
                <a:lnSpc>
                  <a:spcPts val="800"/>
                </a:lnSpc>
                <a:buClr>
                  <a:srgbClr val="FF0000"/>
                </a:buClr>
                <a:buFont typeface="Wingdings" panose="05000000000000000000" pitchFamily="2" charset="2"/>
                <a:buChar char="v"/>
              </a:pPr>
              <a:endParaRPr lang="en-US" sz="1200" dirty="0" smtClean="0">
                <a:solidFill>
                  <a:srgbClr val="0070C0"/>
                </a:solidFill>
              </a:endParaRPr>
            </a:p>
            <a:p>
              <a:pPr marL="285750" indent="-285750">
                <a:lnSpc>
                  <a:spcPts val="800"/>
                </a:lnSpc>
                <a:buClr>
                  <a:srgbClr val="FF0000"/>
                </a:buClr>
                <a:buFont typeface="Wingdings" panose="05000000000000000000" pitchFamily="2" charset="2"/>
                <a:buChar char="v"/>
              </a:pPr>
              <a:r>
                <a:rPr lang="en-US" sz="1200" dirty="0" smtClean="0">
                  <a:solidFill>
                    <a:srgbClr val="0070C0"/>
                  </a:solidFill>
                </a:rPr>
                <a:t>3 qPCR assays at once</a:t>
              </a:r>
            </a:p>
            <a:p>
              <a:pPr marL="285750" indent="-285750">
                <a:lnSpc>
                  <a:spcPts val="800"/>
                </a:lnSpc>
                <a:buClr>
                  <a:srgbClr val="FF0000"/>
                </a:buClr>
                <a:buFont typeface="Wingdings" panose="05000000000000000000" pitchFamily="2" charset="2"/>
                <a:buChar char="v"/>
              </a:pPr>
              <a:endParaRPr lang="en-US" sz="1200" dirty="0">
                <a:solidFill>
                  <a:srgbClr val="0070C0"/>
                </a:solidFill>
              </a:endParaRPr>
            </a:p>
            <a:p>
              <a:pPr marL="285750" indent="-285750">
                <a:lnSpc>
                  <a:spcPts val="800"/>
                </a:lnSpc>
                <a:buClr>
                  <a:srgbClr val="FF0000"/>
                </a:buClr>
                <a:buFont typeface="Wingdings" panose="05000000000000000000" pitchFamily="2" charset="2"/>
                <a:buChar char="v"/>
              </a:pPr>
              <a:r>
                <a:rPr lang="en-US" sz="1200" dirty="0" smtClean="0">
                  <a:solidFill>
                    <a:srgbClr val="0070C0"/>
                  </a:solidFill>
                </a:rPr>
                <a:t>Stable reagents</a:t>
              </a:r>
            </a:p>
            <a:p>
              <a:pPr marL="285750" indent="-285750">
                <a:lnSpc>
                  <a:spcPts val="800"/>
                </a:lnSpc>
                <a:buClr>
                  <a:srgbClr val="FF0000"/>
                </a:buClr>
                <a:buFont typeface="Wingdings" panose="05000000000000000000" pitchFamily="2" charset="2"/>
                <a:buChar char="v"/>
              </a:pPr>
              <a:endParaRPr lang="en-US" sz="1200" dirty="0">
                <a:solidFill>
                  <a:srgbClr val="0070C0"/>
                </a:solidFill>
              </a:endParaRPr>
            </a:p>
            <a:p>
              <a:pPr marL="285750" indent="-285750">
                <a:lnSpc>
                  <a:spcPts val="800"/>
                </a:lnSpc>
                <a:buClr>
                  <a:srgbClr val="FF0000"/>
                </a:buClr>
                <a:buFont typeface="Wingdings" panose="05000000000000000000" pitchFamily="2" charset="2"/>
                <a:buChar char="v"/>
              </a:pPr>
              <a:r>
                <a:rPr lang="en-US" sz="1200" dirty="0" smtClean="0">
                  <a:solidFill>
                    <a:srgbClr val="0070C0"/>
                  </a:solidFill>
                </a:rPr>
                <a:t>Smartphone interface</a:t>
              </a:r>
            </a:p>
            <a:p>
              <a:pPr marL="285750" indent="-285750">
                <a:lnSpc>
                  <a:spcPts val="800"/>
                </a:lnSpc>
                <a:buClr>
                  <a:srgbClr val="FF0000"/>
                </a:buClr>
                <a:buFont typeface="Wingdings" panose="05000000000000000000" pitchFamily="2" charset="2"/>
                <a:buChar char="v"/>
              </a:pPr>
              <a:endParaRPr lang="en-US" sz="1200" dirty="0">
                <a:solidFill>
                  <a:srgbClr val="0070C0"/>
                </a:solidFill>
              </a:endParaRPr>
            </a:p>
            <a:p>
              <a:pPr marL="285750" indent="-285750">
                <a:lnSpc>
                  <a:spcPts val="800"/>
                </a:lnSpc>
                <a:buClr>
                  <a:srgbClr val="FF0000"/>
                </a:buClr>
                <a:buFont typeface="Wingdings" panose="05000000000000000000" pitchFamily="2" charset="2"/>
                <a:buChar char="v"/>
              </a:pPr>
              <a:r>
                <a:rPr lang="en-US" sz="1200" dirty="0" smtClean="0">
                  <a:solidFill>
                    <a:srgbClr val="0070C0"/>
                  </a:solidFill>
                </a:rPr>
                <a:t>Cloud-based data storage</a:t>
              </a:r>
              <a:endParaRPr lang="en-US" sz="1200" dirty="0">
                <a:solidFill>
                  <a:srgbClr val="0070C0"/>
                </a:solidFill>
              </a:endParaRPr>
            </a:p>
          </p:txBody>
        </p:sp>
        <p:sp>
          <p:nvSpPr>
            <p:cNvPr id="20" name="TextBox 19"/>
            <p:cNvSpPr txBox="1"/>
            <p:nvPr/>
          </p:nvSpPr>
          <p:spPr>
            <a:xfrm>
              <a:off x="6560708" y="3834161"/>
              <a:ext cx="659155" cy="425758"/>
            </a:xfrm>
            <a:prstGeom prst="rect">
              <a:avLst/>
            </a:prstGeom>
            <a:noFill/>
          </p:spPr>
          <p:txBody>
            <a:bodyPr wrap="none" rtlCol="0">
              <a:spAutoFit/>
            </a:bodyPr>
            <a:lstStyle/>
            <a:p>
              <a:pPr algn="ctr">
                <a:lnSpc>
                  <a:spcPts val="1300"/>
                </a:lnSpc>
              </a:pPr>
              <a:r>
                <a:rPr lang="en-US" sz="1400" b="1" dirty="0" smtClean="0">
                  <a:solidFill>
                    <a:srgbClr val="0054A6"/>
                  </a:solidFill>
                </a:rPr>
                <a:t>Smart</a:t>
              </a:r>
            </a:p>
            <a:p>
              <a:pPr algn="ctr">
                <a:lnSpc>
                  <a:spcPts val="1300"/>
                </a:lnSpc>
              </a:pPr>
              <a:r>
                <a:rPr lang="en-US" sz="1400" b="1" dirty="0" smtClean="0">
                  <a:solidFill>
                    <a:srgbClr val="0054A6"/>
                  </a:solidFill>
                </a:rPr>
                <a:t>Phone</a:t>
              </a:r>
              <a:endParaRPr lang="en-US" sz="1400" b="1" dirty="0">
                <a:solidFill>
                  <a:srgbClr val="0054A6"/>
                </a:solidFill>
              </a:endParaRPr>
            </a:p>
          </p:txBody>
        </p:sp>
        <p:sp>
          <p:nvSpPr>
            <p:cNvPr id="19" name="TextBox 18"/>
            <p:cNvSpPr txBox="1"/>
            <p:nvPr/>
          </p:nvSpPr>
          <p:spPr>
            <a:xfrm>
              <a:off x="7791368" y="2582882"/>
              <a:ext cx="938077" cy="425758"/>
            </a:xfrm>
            <a:prstGeom prst="rect">
              <a:avLst/>
            </a:prstGeom>
            <a:noFill/>
          </p:spPr>
          <p:txBody>
            <a:bodyPr wrap="none" rtlCol="0">
              <a:spAutoFit/>
            </a:bodyPr>
            <a:lstStyle/>
            <a:p>
              <a:pPr algn="ctr">
                <a:lnSpc>
                  <a:spcPts val="1300"/>
                </a:lnSpc>
              </a:pPr>
              <a:r>
                <a:rPr lang="en-US" sz="1400" b="1" dirty="0" smtClean="0">
                  <a:solidFill>
                    <a:srgbClr val="0054A6"/>
                  </a:solidFill>
                </a:rPr>
                <a:t>Biomeme </a:t>
              </a:r>
            </a:p>
            <a:p>
              <a:pPr algn="ctr">
                <a:lnSpc>
                  <a:spcPts val="1300"/>
                </a:lnSpc>
              </a:pPr>
              <a:r>
                <a:rPr lang="en-US" sz="1400" b="1" dirty="0" smtClean="0">
                  <a:solidFill>
                    <a:srgbClr val="0054A6"/>
                  </a:solidFill>
                </a:rPr>
                <a:t>Three3</a:t>
              </a:r>
              <a:endParaRPr lang="en-US" sz="1400" b="1" dirty="0">
                <a:solidFill>
                  <a:srgbClr val="0054A6"/>
                </a:solidFill>
              </a:endParaRPr>
            </a:p>
          </p:txBody>
        </p:sp>
      </p:grpSp>
      <p:sp>
        <p:nvSpPr>
          <p:cNvPr id="23" name="TextBox 22"/>
          <p:cNvSpPr txBox="1"/>
          <p:nvPr/>
        </p:nvSpPr>
        <p:spPr>
          <a:xfrm>
            <a:off x="7763997" y="4851892"/>
            <a:ext cx="1415071" cy="1172052"/>
          </a:xfrm>
          <a:prstGeom prst="rect">
            <a:avLst/>
          </a:prstGeom>
          <a:noFill/>
        </p:spPr>
        <p:txBody>
          <a:bodyPr wrap="square" rtlCol="0">
            <a:spAutoFit/>
          </a:bodyPr>
          <a:lstStyle/>
          <a:p>
            <a:pPr>
              <a:lnSpc>
                <a:spcPts val="1400"/>
              </a:lnSpc>
            </a:pPr>
            <a:r>
              <a:rPr lang="en-US" sz="1400" b="1" dirty="0" smtClean="0">
                <a:solidFill>
                  <a:srgbClr val="0054A6"/>
                </a:solidFill>
              </a:rPr>
              <a:t>Undergraduate use of Biomeme to monitor </a:t>
            </a:r>
            <a:r>
              <a:rPr lang="en-US" sz="1400" b="1" i="1" dirty="0" smtClean="0">
                <a:solidFill>
                  <a:srgbClr val="0054A6"/>
                </a:solidFill>
              </a:rPr>
              <a:t>K. mikimotoi</a:t>
            </a:r>
            <a:r>
              <a:rPr lang="en-US" sz="1400" b="1" dirty="0" smtClean="0">
                <a:solidFill>
                  <a:srgbClr val="0054A6"/>
                </a:solidFill>
              </a:rPr>
              <a:t> and </a:t>
            </a:r>
            <a:r>
              <a:rPr lang="en-US" sz="1400" b="1" i="1" dirty="0" smtClean="0">
                <a:solidFill>
                  <a:srgbClr val="0054A6"/>
                </a:solidFill>
              </a:rPr>
              <a:t>Gloeotrichia</a:t>
            </a:r>
            <a:r>
              <a:rPr lang="en-US" sz="1400" b="1" dirty="0" smtClean="0">
                <a:solidFill>
                  <a:srgbClr val="0054A6"/>
                </a:solidFill>
              </a:rPr>
              <a:t> in Maine</a:t>
            </a:r>
            <a:endParaRPr lang="en-US" sz="1400" b="1" dirty="0">
              <a:solidFill>
                <a:srgbClr val="0054A6"/>
              </a:solidFill>
            </a:endParaRPr>
          </a:p>
        </p:txBody>
      </p:sp>
      <p:pic>
        <p:nvPicPr>
          <p:cNvPr id="25" name="Picture 2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7601" y="4574655"/>
            <a:ext cx="1376396" cy="1553990"/>
          </a:xfrm>
          <a:prstGeom prst="rect">
            <a:avLst/>
          </a:prstGeom>
          <a:noFill/>
          <a:ln>
            <a:noFill/>
          </a:ln>
        </p:spPr>
      </p:pic>
    </p:spTree>
    <p:extLst>
      <p:ext uri="{BB962C8B-B14F-4D97-AF65-F5344CB8AC3E}">
        <p14:creationId xmlns:p14="http://schemas.microsoft.com/office/powerpoint/2010/main" val="3929505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2" name="Title 1"/>
          <p:cNvSpPr>
            <a:spLocks noGrp="1"/>
          </p:cNvSpPr>
          <p:nvPr>
            <p:ph type="ctrTitle"/>
          </p:nvPr>
        </p:nvSpPr>
        <p:spPr>
          <a:xfrm>
            <a:off x="1678577" y="131812"/>
            <a:ext cx="5133703" cy="475611"/>
          </a:xfrm>
        </p:spPr>
        <p:txBody>
          <a:bodyPr>
            <a:noAutofit/>
          </a:bodyPr>
          <a:lstStyle/>
          <a:p>
            <a:r>
              <a:rPr lang="en-US" sz="2000" b="1" dirty="0">
                <a:solidFill>
                  <a:schemeClr val="tx2"/>
                </a:solidFill>
              </a:rPr>
              <a:t>Mitigation Products &amp; </a:t>
            </a:r>
            <a:r>
              <a:rPr lang="en-US" sz="2000" b="1" dirty="0" smtClean="0">
                <a:solidFill>
                  <a:schemeClr val="tx2"/>
                </a:solidFill>
              </a:rPr>
              <a:t>Processes</a:t>
            </a:r>
            <a:br>
              <a:rPr lang="en-US" sz="2000" b="1" dirty="0" smtClean="0">
                <a:solidFill>
                  <a:schemeClr val="tx2"/>
                </a:solidFill>
              </a:rPr>
            </a:br>
            <a:r>
              <a:rPr lang="en-US" sz="2000" b="1" dirty="0" smtClean="0">
                <a:solidFill>
                  <a:schemeClr val="tx2"/>
                </a:solidFill>
              </a:rPr>
              <a:t>Introduction</a:t>
            </a:r>
            <a:endParaRPr lang="en-US" sz="2000" dirty="0">
              <a:solidFill>
                <a:schemeClr val="tx2"/>
              </a:solidFill>
            </a:endParaRPr>
          </a:p>
        </p:txBody>
      </p:sp>
      <p:sp>
        <p:nvSpPr>
          <p:cNvPr id="8" name="Subtitle 7"/>
          <p:cNvSpPr>
            <a:spLocks noGrp="1"/>
          </p:cNvSpPr>
          <p:nvPr>
            <p:ph type="subTitle" idx="1"/>
          </p:nvPr>
        </p:nvSpPr>
        <p:spPr>
          <a:xfrm>
            <a:off x="326571" y="607423"/>
            <a:ext cx="6432955" cy="5147854"/>
          </a:xfrm>
        </p:spPr>
        <p:txBody>
          <a:bodyPr>
            <a:noAutofit/>
          </a:bodyPr>
          <a:lstStyle/>
          <a:p>
            <a:pPr algn="l"/>
            <a:r>
              <a:rPr lang="en-US" sz="1400" b="1" dirty="0">
                <a:solidFill>
                  <a:schemeClr val="tx2"/>
                </a:solidFill>
              </a:rPr>
              <a:t>Motivation</a:t>
            </a:r>
            <a:r>
              <a:rPr lang="en-US" sz="1400" b="1" dirty="0" smtClean="0">
                <a:solidFill>
                  <a:schemeClr val="tx2"/>
                </a:solidFill>
              </a:rPr>
              <a:t>:</a:t>
            </a:r>
          </a:p>
          <a:p>
            <a:pPr algn="l"/>
            <a:r>
              <a:rPr lang="en-US" sz="1400" dirty="0" smtClean="0">
                <a:solidFill>
                  <a:schemeClr val="tx2"/>
                </a:solidFill>
              </a:rPr>
              <a:t>To build on advancements made through the on-going FWC-Mote Cooperative Red Tide Research Program to develop science–based </a:t>
            </a:r>
            <a:r>
              <a:rPr lang="en-US" sz="1400" dirty="0">
                <a:solidFill>
                  <a:schemeClr val="tx2"/>
                </a:solidFill>
              </a:rPr>
              <a:t>response </a:t>
            </a:r>
            <a:r>
              <a:rPr lang="en-US" sz="1400" dirty="0" smtClean="0">
                <a:solidFill>
                  <a:schemeClr val="tx2"/>
                </a:solidFill>
              </a:rPr>
              <a:t>strategies to reduce </a:t>
            </a:r>
            <a:r>
              <a:rPr lang="en-US" sz="1400" dirty="0">
                <a:solidFill>
                  <a:schemeClr val="tx2"/>
                </a:solidFill>
              </a:rPr>
              <a:t>the intensity of red tide events and </a:t>
            </a:r>
            <a:r>
              <a:rPr lang="en-US" sz="1400" dirty="0" smtClean="0">
                <a:solidFill>
                  <a:schemeClr val="tx2"/>
                </a:solidFill>
              </a:rPr>
              <a:t>mitigate impacts on coastal </a:t>
            </a:r>
            <a:r>
              <a:rPr lang="en-US" sz="1400" dirty="0">
                <a:solidFill>
                  <a:schemeClr val="tx2"/>
                </a:solidFill>
              </a:rPr>
              <a:t>ecosystems, Florida’s economy, and public </a:t>
            </a:r>
            <a:r>
              <a:rPr lang="en-US" sz="1400" dirty="0" smtClean="0">
                <a:solidFill>
                  <a:schemeClr val="tx2"/>
                </a:solidFill>
              </a:rPr>
              <a:t>health.  </a:t>
            </a:r>
            <a:endParaRPr lang="en-US" sz="1400" dirty="0">
              <a:solidFill>
                <a:schemeClr val="tx2"/>
              </a:solidFill>
            </a:endParaRPr>
          </a:p>
          <a:p>
            <a:pPr algn="l"/>
            <a:r>
              <a:rPr lang="en-US" sz="1400" b="1" dirty="0" smtClean="0">
                <a:solidFill>
                  <a:schemeClr val="tx2"/>
                </a:solidFill>
              </a:rPr>
              <a:t>Overall Goal: </a:t>
            </a:r>
          </a:p>
          <a:p>
            <a:pPr algn="l"/>
            <a:r>
              <a:rPr lang="en-US" sz="1400" dirty="0" smtClean="0">
                <a:solidFill>
                  <a:schemeClr val="tx2"/>
                </a:solidFill>
              </a:rPr>
              <a:t>To develop</a:t>
            </a:r>
            <a:r>
              <a:rPr lang="en-US" sz="1400" dirty="0">
                <a:solidFill>
                  <a:schemeClr val="tx2"/>
                </a:solidFill>
              </a:rPr>
              <a:t>, test and implement the most effective and ecologically sound products and technologies for mitigation and/or control of adverse impacts of Florida Red Tides, in collaboration with experts from multiple external research institutions.</a:t>
            </a:r>
            <a:endParaRPr lang="en-US" sz="1400" dirty="0" smtClean="0">
              <a:solidFill>
                <a:schemeClr val="tx2"/>
              </a:solidFill>
            </a:endParaRPr>
          </a:p>
          <a:p>
            <a:pPr algn="l"/>
            <a:r>
              <a:rPr lang="en-US" sz="1400" b="1" dirty="0" smtClean="0">
                <a:solidFill>
                  <a:schemeClr val="tx2"/>
                </a:solidFill>
              </a:rPr>
              <a:t>Outcome: </a:t>
            </a:r>
            <a:endParaRPr lang="en-US" sz="1400" b="1" dirty="0">
              <a:solidFill>
                <a:schemeClr val="tx2"/>
              </a:solidFill>
            </a:endParaRPr>
          </a:p>
          <a:p>
            <a:pPr algn="l"/>
            <a:r>
              <a:rPr lang="en-US" sz="1400" dirty="0" smtClean="0">
                <a:solidFill>
                  <a:schemeClr val="tx2"/>
                </a:solidFill>
              </a:rPr>
              <a:t>Implement a </a:t>
            </a:r>
            <a:r>
              <a:rPr lang="en-US" sz="1400" dirty="0">
                <a:solidFill>
                  <a:schemeClr val="tx2"/>
                </a:solidFill>
              </a:rPr>
              <a:t>tiered approach </a:t>
            </a:r>
            <a:r>
              <a:rPr lang="en-US" sz="1400" dirty="0" smtClean="0">
                <a:solidFill>
                  <a:schemeClr val="tx2"/>
                </a:solidFill>
              </a:rPr>
              <a:t>to investigate products in </a:t>
            </a:r>
            <a:r>
              <a:rPr lang="en-US" sz="1400" dirty="0">
                <a:solidFill>
                  <a:schemeClr val="tx2"/>
                </a:solidFill>
              </a:rPr>
              <a:t>a </a:t>
            </a:r>
            <a:r>
              <a:rPr lang="en-US" sz="1400" dirty="0" smtClean="0">
                <a:solidFill>
                  <a:schemeClr val="tx2"/>
                </a:solidFill>
              </a:rPr>
              <a:t>science-based protocol to identify </a:t>
            </a:r>
            <a:r>
              <a:rPr lang="en-US" sz="1400" dirty="0">
                <a:solidFill>
                  <a:schemeClr val="tx2"/>
                </a:solidFill>
              </a:rPr>
              <a:t>the most effective and ecologically sound products and technologies for mitigation and/or control of adverse impacts of Florida Red </a:t>
            </a:r>
            <a:r>
              <a:rPr lang="en-US" sz="1400" dirty="0" smtClean="0">
                <a:solidFill>
                  <a:schemeClr val="tx2"/>
                </a:solidFill>
              </a:rPr>
              <a:t>Tides.</a:t>
            </a:r>
            <a:endParaRPr lang="en-US" sz="1400" dirty="0">
              <a:solidFill>
                <a:schemeClr val="tx2"/>
              </a:solidFill>
            </a:endParaRPr>
          </a:p>
          <a:p>
            <a:pPr algn="l"/>
            <a:r>
              <a:rPr lang="en-US" sz="1400" dirty="0" smtClean="0">
                <a:solidFill>
                  <a:schemeClr val="tx2"/>
                </a:solidFill>
              </a:rPr>
              <a:t>● </a:t>
            </a:r>
            <a:r>
              <a:rPr lang="en-US" sz="1400" dirty="0">
                <a:solidFill>
                  <a:schemeClr val="tx2"/>
                </a:solidFill>
              </a:rPr>
              <a:t>Tier 1. Lab-scale </a:t>
            </a:r>
            <a:r>
              <a:rPr lang="en-US" sz="1400" dirty="0" smtClean="0">
                <a:solidFill>
                  <a:schemeClr val="tx2"/>
                </a:solidFill>
              </a:rPr>
              <a:t>tests </a:t>
            </a:r>
            <a:r>
              <a:rPr lang="en-US" sz="1400" dirty="0">
                <a:solidFill>
                  <a:schemeClr val="tx2"/>
                </a:solidFill>
              </a:rPr>
              <a:t>to determine the effective methodology for eliminating </a:t>
            </a:r>
            <a:endParaRPr lang="en-US" sz="1400" dirty="0" smtClean="0">
              <a:solidFill>
                <a:schemeClr val="tx2"/>
              </a:solidFill>
            </a:endParaRPr>
          </a:p>
          <a:p>
            <a:pPr algn="l"/>
            <a:r>
              <a:rPr lang="en-US" sz="1400" i="1" dirty="0" smtClean="0">
                <a:solidFill>
                  <a:schemeClr val="tx2"/>
                </a:solidFill>
              </a:rPr>
              <a:t>K</a:t>
            </a:r>
            <a:r>
              <a:rPr lang="en-US" sz="1400" i="1" dirty="0">
                <a:solidFill>
                  <a:schemeClr val="tx2"/>
                </a:solidFill>
              </a:rPr>
              <a:t>. brevis </a:t>
            </a:r>
            <a:r>
              <a:rPr lang="en-US" sz="1400" dirty="0">
                <a:solidFill>
                  <a:schemeClr val="tx2"/>
                </a:solidFill>
              </a:rPr>
              <a:t>cells and toxins.</a:t>
            </a:r>
          </a:p>
          <a:p>
            <a:pPr algn="l"/>
            <a:r>
              <a:rPr lang="en-US" sz="1400" dirty="0" smtClean="0">
                <a:solidFill>
                  <a:schemeClr val="tx2"/>
                </a:solidFill>
              </a:rPr>
              <a:t>●  </a:t>
            </a:r>
            <a:r>
              <a:rPr lang="en-US" sz="1400" dirty="0">
                <a:solidFill>
                  <a:schemeClr val="tx2"/>
                </a:solidFill>
              </a:rPr>
              <a:t>Tier 2. </a:t>
            </a:r>
            <a:r>
              <a:rPr lang="en-US" sz="1400" dirty="0" err="1">
                <a:solidFill>
                  <a:schemeClr val="tx2"/>
                </a:solidFill>
              </a:rPr>
              <a:t>Mesocosm</a:t>
            </a:r>
            <a:r>
              <a:rPr lang="en-US" sz="1400" dirty="0">
                <a:solidFill>
                  <a:schemeClr val="tx2"/>
                </a:solidFill>
              </a:rPr>
              <a:t>-scale (larger volume, multiple organisms) to assess impacts of non-targeted marine organisms and water </a:t>
            </a:r>
            <a:r>
              <a:rPr lang="en-US" sz="1400" dirty="0" smtClean="0">
                <a:solidFill>
                  <a:schemeClr val="tx2"/>
                </a:solidFill>
              </a:rPr>
              <a:t>quality</a:t>
            </a:r>
          </a:p>
          <a:p>
            <a:pPr algn="l"/>
            <a:r>
              <a:rPr lang="en-US" sz="1400" dirty="0">
                <a:solidFill>
                  <a:schemeClr val="tx2"/>
                </a:solidFill>
              </a:rPr>
              <a:t>● Tier 3. Open Field applications: </a:t>
            </a:r>
            <a:r>
              <a:rPr lang="en-US" sz="1400" dirty="0" smtClean="0">
                <a:solidFill>
                  <a:schemeClr val="tx2"/>
                </a:solidFill>
              </a:rPr>
              <a:t>Test </a:t>
            </a:r>
            <a:r>
              <a:rPr lang="en-US" sz="1400" dirty="0">
                <a:solidFill>
                  <a:schemeClr val="tx2"/>
                </a:solidFill>
              </a:rPr>
              <a:t>the most appropriate method(s) under natural field conditions </a:t>
            </a:r>
            <a:r>
              <a:rPr lang="en-US" sz="1400" dirty="0" smtClean="0">
                <a:solidFill>
                  <a:schemeClr val="tx2"/>
                </a:solidFill>
              </a:rPr>
              <a:t>(timing </a:t>
            </a:r>
            <a:r>
              <a:rPr lang="en-US" sz="1400" dirty="0">
                <a:solidFill>
                  <a:schemeClr val="tx2"/>
                </a:solidFill>
              </a:rPr>
              <a:t>depends on outcome of previous tests, </a:t>
            </a:r>
            <a:r>
              <a:rPr lang="en-US" sz="1400" dirty="0" smtClean="0">
                <a:solidFill>
                  <a:schemeClr val="tx2"/>
                </a:solidFill>
              </a:rPr>
              <a:t>permission </a:t>
            </a:r>
            <a:r>
              <a:rPr lang="en-US" sz="1400" dirty="0">
                <a:solidFill>
                  <a:schemeClr val="tx2"/>
                </a:solidFill>
              </a:rPr>
              <a:t>for field application and </a:t>
            </a:r>
            <a:r>
              <a:rPr lang="en-US" sz="1400" dirty="0" smtClean="0">
                <a:solidFill>
                  <a:schemeClr val="tx2"/>
                </a:solidFill>
              </a:rPr>
              <a:t>red </a:t>
            </a:r>
            <a:r>
              <a:rPr lang="en-US" sz="1400" dirty="0">
                <a:solidFill>
                  <a:schemeClr val="tx2"/>
                </a:solidFill>
              </a:rPr>
              <a:t>tide </a:t>
            </a:r>
            <a:r>
              <a:rPr lang="en-US" sz="1400" dirty="0" smtClean="0">
                <a:solidFill>
                  <a:schemeClr val="tx2"/>
                </a:solidFill>
              </a:rPr>
              <a:t>events). </a:t>
            </a:r>
            <a:endParaRPr lang="en-US" sz="1400" dirty="0">
              <a:solidFill>
                <a:schemeClr val="tx2"/>
              </a:solidFill>
            </a:endParaRPr>
          </a:p>
          <a:p>
            <a:pPr algn="l"/>
            <a:endParaRPr lang="en-US" sz="1600" b="1" dirty="0"/>
          </a:p>
          <a:p>
            <a:pPr algn="l"/>
            <a:endParaRPr lang="en-US" sz="1600" dirty="0">
              <a:solidFill>
                <a:srgbClr val="5BA2C9"/>
              </a:solidFill>
            </a:endParaRPr>
          </a:p>
        </p:txBody>
      </p:sp>
      <p:pic>
        <p:nvPicPr>
          <p:cNvPr id="5" name="Google Shape;160;p25"/>
          <p:cNvPicPr preferRelativeResize="0"/>
          <p:nvPr/>
        </p:nvPicPr>
        <p:blipFill rotWithShape="1">
          <a:blip r:embed="rId4">
            <a:alphaModFix/>
          </a:blip>
          <a:srcRect/>
          <a:stretch/>
        </p:blipFill>
        <p:spPr>
          <a:xfrm>
            <a:off x="6908744" y="4358585"/>
            <a:ext cx="1997612" cy="1109589"/>
          </a:xfrm>
          <a:prstGeom prst="rect">
            <a:avLst/>
          </a:prstGeom>
          <a:noFill/>
          <a:ln w="12700">
            <a:solidFill>
              <a:schemeClr val="tx1"/>
            </a:solidFill>
          </a:ln>
        </p:spPr>
      </p:pic>
      <p:sp>
        <p:nvSpPr>
          <p:cNvPr id="4" name="TextBox 3"/>
          <p:cNvSpPr txBox="1"/>
          <p:nvPr/>
        </p:nvSpPr>
        <p:spPr>
          <a:xfrm>
            <a:off x="6871321" y="5468174"/>
            <a:ext cx="2133264" cy="461665"/>
          </a:xfrm>
          <a:prstGeom prst="rect">
            <a:avLst/>
          </a:prstGeom>
          <a:noFill/>
        </p:spPr>
        <p:txBody>
          <a:bodyPr wrap="square" rtlCol="0">
            <a:spAutoFit/>
          </a:bodyPr>
          <a:lstStyle/>
          <a:p>
            <a:pPr algn="ctr"/>
            <a:r>
              <a:rPr lang="en-US" sz="1200" b="1" dirty="0" smtClean="0">
                <a:solidFill>
                  <a:schemeClr val="tx1">
                    <a:lumMod val="50000"/>
                  </a:schemeClr>
                </a:solidFill>
              </a:rPr>
              <a:t>Tier-3 </a:t>
            </a:r>
          </a:p>
          <a:p>
            <a:pPr algn="ctr"/>
            <a:r>
              <a:rPr lang="en-US" sz="1200" b="1" dirty="0" smtClean="0">
                <a:solidFill>
                  <a:schemeClr val="tx1">
                    <a:lumMod val="50000"/>
                  </a:schemeClr>
                </a:solidFill>
              </a:rPr>
              <a:t>Clay field application in canal</a:t>
            </a:r>
            <a:endParaRPr lang="en-US" sz="1200" b="1" dirty="0">
              <a:solidFill>
                <a:schemeClr val="tx1">
                  <a:lumMod val="50000"/>
                </a:schemeClr>
              </a:solidFill>
            </a:endParaRPr>
          </a:p>
        </p:txBody>
      </p:sp>
      <p:sp>
        <p:nvSpPr>
          <p:cNvPr id="6" name="TextBox 5"/>
          <p:cNvSpPr txBox="1"/>
          <p:nvPr/>
        </p:nvSpPr>
        <p:spPr>
          <a:xfrm>
            <a:off x="7111437" y="4011550"/>
            <a:ext cx="1744389" cy="276999"/>
          </a:xfrm>
          <a:prstGeom prst="rect">
            <a:avLst/>
          </a:prstGeom>
          <a:noFill/>
        </p:spPr>
        <p:txBody>
          <a:bodyPr wrap="square" rtlCol="0">
            <a:spAutoFit/>
          </a:bodyPr>
          <a:lstStyle/>
          <a:p>
            <a:r>
              <a:rPr lang="en-US" sz="1200" b="1" dirty="0" smtClean="0">
                <a:solidFill>
                  <a:schemeClr val="tx1">
                    <a:lumMod val="50000"/>
                  </a:schemeClr>
                </a:solidFill>
              </a:rPr>
              <a:t>Tier-2 </a:t>
            </a:r>
            <a:r>
              <a:rPr lang="en-US" sz="1200" b="1" dirty="0" err="1" smtClean="0">
                <a:solidFill>
                  <a:schemeClr val="tx1">
                    <a:lumMod val="50000"/>
                  </a:schemeClr>
                </a:solidFill>
              </a:rPr>
              <a:t>Mesocosm</a:t>
            </a:r>
            <a:r>
              <a:rPr lang="en-US" sz="1200" b="1" dirty="0" smtClean="0">
                <a:solidFill>
                  <a:schemeClr val="tx1">
                    <a:lumMod val="50000"/>
                  </a:schemeClr>
                </a:solidFill>
              </a:rPr>
              <a:t>- scale </a:t>
            </a:r>
            <a:endParaRPr lang="en-US" sz="1200" b="1" dirty="0">
              <a:solidFill>
                <a:schemeClr val="tx1">
                  <a:lumMod val="50000"/>
                </a:schemeClr>
              </a:solidFill>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7483" y="1213061"/>
            <a:ext cx="892293" cy="1189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268924" y="2402785"/>
            <a:ext cx="1429413" cy="276999"/>
          </a:xfrm>
          <a:prstGeom prst="rect">
            <a:avLst/>
          </a:prstGeom>
          <a:noFill/>
        </p:spPr>
        <p:txBody>
          <a:bodyPr wrap="square" rtlCol="0">
            <a:spAutoFit/>
          </a:bodyPr>
          <a:lstStyle/>
          <a:p>
            <a:r>
              <a:rPr lang="en-US" sz="1200" b="1" dirty="0" smtClean="0">
                <a:solidFill>
                  <a:schemeClr val="tx1">
                    <a:lumMod val="50000"/>
                  </a:schemeClr>
                </a:solidFill>
              </a:rPr>
              <a:t>Tier-1 Lab studies</a:t>
            </a:r>
            <a:endParaRPr lang="en-US" sz="1200" b="1" dirty="0">
              <a:solidFill>
                <a:schemeClr val="tx1">
                  <a:lumMod val="50000"/>
                </a:schemeClr>
              </a:solidFill>
            </a:endParaRPr>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751" y="2811795"/>
            <a:ext cx="1629597" cy="11997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68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fade">
                                      <p:cBhvr>
                                        <p:cTn id="10" dur="500"/>
                                        <p:tgtEl>
                                          <p:spTgt spid="8">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500"/>
                                        <p:tgtEl>
                                          <p:spTgt spid="8">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5" end="5"/>
                                            </p:txEl>
                                          </p:spTgt>
                                        </p:tgtEl>
                                        <p:attrNameLst>
                                          <p:attrName>style.visibility</p:attrName>
                                        </p:attrNameLst>
                                      </p:cBhvr>
                                      <p:to>
                                        <p:strVal val="visible"/>
                                      </p:to>
                                    </p:set>
                                    <p:animEffect transition="in" filter="fade">
                                      <p:cBhvr>
                                        <p:cTn id="18" dur="500"/>
                                        <p:tgtEl>
                                          <p:spTgt spid="8">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500"/>
                                        <p:tgtEl>
                                          <p:spTgt spid="8">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fade">
                                      <p:cBhvr>
                                        <p:cTn id="26" dur="500"/>
                                        <p:tgtEl>
                                          <p:spTgt spid="8">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nodeType="with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500"/>
                                        <p:tgtEl>
                                          <p:spTgt spid="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xEl>
                                              <p:pRg st="9" end="9"/>
                                            </p:txEl>
                                          </p:spTgt>
                                        </p:tgtEl>
                                        <p:attrNameLst>
                                          <p:attrName>style.visibility</p:attrName>
                                        </p:attrNameLst>
                                      </p:cBhvr>
                                      <p:to>
                                        <p:strVal val="visible"/>
                                      </p:to>
                                    </p:set>
                                    <p:animEffect transition="in" filter="fade">
                                      <p:cBhvr>
                                        <p:cTn id="48" dur="500"/>
                                        <p:tgtEl>
                                          <p:spTgt spid="8">
                                            <p:txEl>
                                              <p:pRg st="9" end="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nodeType="with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extBox 3"/>
          <p:cNvSpPr txBox="1"/>
          <p:nvPr/>
        </p:nvSpPr>
        <p:spPr>
          <a:xfrm>
            <a:off x="365759" y="1029772"/>
            <a:ext cx="5183945" cy="4739759"/>
          </a:xfrm>
          <a:prstGeom prst="rect">
            <a:avLst/>
          </a:prstGeom>
          <a:noFill/>
        </p:spPr>
        <p:txBody>
          <a:bodyPr wrap="square" rtlCol="0">
            <a:spAutoFit/>
          </a:bodyPr>
          <a:lstStyle/>
          <a:p>
            <a:r>
              <a:rPr lang="en-US" b="1" u="sng" dirty="0" smtClean="0">
                <a:solidFill>
                  <a:schemeClr val="tx2"/>
                </a:solidFill>
              </a:rPr>
              <a:t>Potential Mitigation Products</a:t>
            </a:r>
            <a:r>
              <a:rPr lang="en-US" dirty="0" smtClean="0">
                <a:solidFill>
                  <a:schemeClr val="tx2"/>
                </a:solidFill>
              </a:rPr>
              <a:t>:</a:t>
            </a:r>
          </a:p>
          <a:p>
            <a:pPr marL="285750" indent="-285750">
              <a:buFontTx/>
              <a:buChar char="-"/>
            </a:pPr>
            <a:r>
              <a:rPr lang="en-US" b="1" dirty="0" smtClean="0">
                <a:solidFill>
                  <a:schemeClr val="tx2"/>
                </a:solidFill>
              </a:rPr>
              <a:t>Natural Products</a:t>
            </a:r>
          </a:p>
          <a:p>
            <a:pPr marL="742950" lvl="1" indent="-285750">
              <a:buFontTx/>
              <a:buChar char="-"/>
            </a:pPr>
            <a:r>
              <a:rPr lang="en-US" sz="1600" dirty="0" smtClean="0">
                <a:solidFill>
                  <a:schemeClr val="tx2"/>
                </a:solidFill>
              </a:rPr>
              <a:t>Macro Algal Allelopathy; Barley straw extract</a:t>
            </a:r>
          </a:p>
          <a:p>
            <a:pPr marL="742950" lvl="1" indent="-285750">
              <a:buFontTx/>
              <a:buChar char="-"/>
            </a:pPr>
            <a:r>
              <a:rPr lang="en-US" sz="1600" dirty="0" smtClean="0">
                <a:solidFill>
                  <a:schemeClr val="tx2"/>
                </a:solidFill>
              </a:rPr>
              <a:t>Bacteria, Parasites, Viruses</a:t>
            </a:r>
          </a:p>
          <a:p>
            <a:pPr marL="285750" indent="-285750">
              <a:buFontTx/>
              <a:buChar char="-"/>
            </a:pPr>
            <a:r>
              <a:rPr lang="en-US" b="1" dirty="0" smtClean="0">
                <a:solidFill>
                  <a:schemeClr val="tx2"/>
                </a:solidFill>
              </a:rPr>
              <a:t>Chemical Products</a:t>
            </a:r>
          </a:p>
          <a:p>
            <a:pPr marL="742950" lvl="1" indent="-285750">
              <a:buFontTx/>
              <a:buChar char="-"/>
            </a:pPr>
            <a:r>
              <a:rPr lang="en-US" sz="1600" dirty="0" smtClean="0">
                <a:solidFill>
                  <a:schemeClr val="tx2"/>
                </a:solidFill>
              </a:rPr>
              <a:t>Commercial </a:t>
            </a:r>
            <a:r>
              <a:rPr lang="en-US" sz="1600" dirty="0" err="1" smtClean="0">
                <a:solidFill>
                  <a:schemeClr val="tx2"/>
                </a:solidFill>
              </a:rPr>
              <a:t>algicides</a:t>
            </a:r>
            <a:r>
              <a:rPr lang="en-US" sz="1600" dirty="0" smtClean="0">
                <a:solidFill>
                  <a:schemeClr val="tx2"/>
                </a:solidFill>
              </a:rPr>
              <a:t>; Enzymes; Ozone; Bleach</a:t>
            </a:r>
          </a:p>
          <a:p>
            <a:pPr marL="742950" lvl="1" indent="-285750">
              <a:buFontTx/>
              <a:buChar char="-"/>
            </a:pPr>
            <a:r>
              <a:rPr lang="en-US" sz="1600" dirty="0" smtClean="0">
                <a:solidFill>
                  <a:schemeClr val="tx2"/>
                </a:solidFill>
              </a:rPr>
              <a:t>Surfactants-emulsifiers; Hydrogen peroxide</a:t>
            </a:r>
          </a:p>
          <a:p>
            <a:pPr marL="285750" indent="-285750">
              <a:buFontTx/>
              <a:buChar char="-"/>
            </a:pPr>
            <a:r>
              <a:rPr lang="en-US" b="1" dirty="0" smtClean="0">
                <a:solidFill>
                  <a:schemeClr val="tx2"/>
                </a:solidFill>
              </a:rPr>
              <a:t>Physical Processes</a:t>
            </a:r>
          </a:p>
          <a:p>
            <a:pPr marL="742950" lvl="1" indent="-285750">
              <a:buFontTx/>
              <a:buChar char="-"/>
            </a:pPr>
            <a:r>
              <a:rPr lang="en-US" sz="1600" dirty="0" smtClean="0">
                <a:solidFill>
                  <a:schemeClr val="tx2"/>
                </a:solidFill>
              </a:rPr>
              <a:t>Clay; Nano-bubbles; UV-C radiation</a:t>
            </a:r>
            <a:endParaRPr lang="en-US" sz="1600" dirty="0">
              <a:solidFill>
                <a:schemeClr val="tx2"/>
              </a:solidFill>
            </a:endParaRPr>
          </a:p>
          <a:p>
            <a:endParaRPr lang="en-US" b="1" u="sng" dirty="0" smtClean="0">
              <a:solidFill>
                <a:schemeClr val="tx2"/>
              </a:solidFill>
            </a:endParaRPr>
          </a:p>
          <a:p>
            <a:r>
              <a:rPr lang="en-US" b="1" u="sng" dirty="0" smtClean="0">
                <a:solidFill>
                  <a:schemeClr val="tx2"/>
                </a:solidFill>
              </a:rPr>
              <a:t>Parameters Monitored: </a:t>
            </a:r>
          </a:p>
          <a:p>
            <a:pPr marL="285750" indent="-285750">
              <a:buFont typeface="Arial" panose="020B0604020202020204" pitchFamily="34" charset="0"/>
              <a:buChar char="•"/>
            </a:pPr>
            <a:r>
              <a:rPr lang="en-US" sz="1600" dirty="0" smtClean="0">
                <a:solidFill>
                  <a:schemeClr val="tx2"/>
                </a:solidFill>
              </a:rPr>
              <a:t>Water Quality: DO, Temp, pH, PSU, CDOM, Nutrients</a:t>
            </a:r>
          </a:p>
          <a:p>
            <a:pPr marL="285750" indent="-285750">
              <a:buFont typeface="Arial" panose="020B0604020202020204" pitchFamily="34" charset="0"/>
              <a:buChar char="•"/>
            </a:pPr>
            <a:r>
              <a:rPr lang="en-US" sz="1600" dirty="0" smtClean="0">
                <a:solidFill>
                  <a:schemeClr val="tx2"/>
                </a:solidFill>
              </a:rPr>
              <a:t>Red Tide cells and Tide Toxins </a:t>
            </a:r>
          </a:p>
          <a:p>
            <a:pPr marL="285750" indent="-285750">
              <a:buFont typeface="Arial" panose="020B0604020202020204" pitchFamily="34" charset="0"/>
              <a:buChar char="•"/>
            </a:pPr>
            <a:r>
              <a:rPr lang="en-US" sz="1600" dirty="0">
                <a:solidFill>
                  <a:schemeClr val="tx2"/>
                </a:solidFill>
              </a:rPr>
              <a:t>Phytoplankton Community  Composition</a:t>
            </a:r>
            <a:endParaRPr lang="en-US" sz="1600" dirty="0" smtClean="0">
              <a:solidFill>
                <a:schemeClr val="tx2"/>
              </a:solidFill>
            </a:endParaRPr>
          </a:p>
          <a:p>
            <a:pPr marL="285750" indent="-285750">
              <a:buFont typeface="Arial" panose="020B0604020202020204" pitchFamily="34" charset="0"/>
              <a:buChar char="•"/>
            </a:pPr>
            <a:r>
              <a:rPr lang="en-US" sz="1600" dirty="0" smtClean="0">
                <a:solidFill>
                  <a:schemeClr val="tx2"/>
                </a:solidFill>
              </a:rPr>
              <a:t>Impacts/Toxicity to Marine Biota</a:t>
            </a:r>
          </a:p>
          <a:p>
            <a:pPr marL="742950" lvl="1" indent="-285750">
              <a:buFontTx/>
              <a:buChar char="-"/>
            </a:pPr>
            <a:r>
              <a:rPr lang="en-US" sz="1600" dirty="0" smtClean="0">
                <a:solidFill>
                  <a:schemeClr val="tx2"/>
                </a:solidFill>
              </a:rPr>
              <a:t>Mortality; Growth; reproduction </a:t>
            </a:r>
          </a:p>
          <a:p>
            <a:pPr marL="742950" lvl="1" indent="-285750">
              <a:buFontTx/>
              <a:buChar char="-"/>
            </a:pPr>
            <a:r>
              <a:rPr lang="en-US" sz="1600" dirty="0">
                <a:solidFill>
                  <a:schemeClr val="tx2"/>
                </a:solidFill>
              </a:rPr>
              <a:t>C</a:t>
            </a:r>
            <a:r>
              <a:rPr lang="en-US" sz="1600" dirty="0" smtClean="0">
                <a:solidFill>
                  <a:schemeClr val="tx2"/>
                </a:solidFill>
              </a:rPr>
              <a:t>ellular function</a:t>
            </a:r>
          </a:p>
          <a:p>
            <a:pPr marL="285750" indent="-285750">
              <a:buFontTx/>
              <a:buChar char="-"/>
            </a:pPr>
            <a:endParaRPr lang="en-US" dirty="0"/>
          </a:p>
        </p:txBody>
      </p:sp>
      <p:sp>
        <p:nvSpPr>
          <p:cNvPr id="2" name="Rectangle 1"/>
          <p:cNvSpPr/>
          <p:nvPr/>
        </p:nvSpPr>
        <p:spPr>
          <a:xfrm>
            <a:off x="2018713" y="169595"/>
            <a:ext cx="4572000" cy="707886"/>
          </a:xfrm>
          <a:prstGeom prst="rect">
            <a:avLst/>
          </a:prstGeom>
        </p:spPr>
        <p:txBody>
          <a:bodyPr>
            <a:spAutoFit/>
          </a:bodyPr>
          <a:lstStyle/>
          <a:p>
            <a:pPr algn="ctr"/>
            <a:r>
              <a:rPr lang="en-US" sz="2000" b="1" dirty="0">
                <a:solidFill>
                  <a:schemeClr val="tx2"/>
                </a:solidFill>
              </a:rPr>
              <a:t>Mitigation Products &amp; Processes</a:t>
            </a:r>
            <a:br>
              <a:rPr lang="en-US" sz="2000" b="1" dirty="0">
                <a:solidFill>
                  <a:schemeClr val="tx2"/>
                </a:solidFill>
              </a:rPr>
            </a:br>
            <a:r>
              <a:rPr lang="en-US" sz="2000" b="1" dirty="0" smtClean="0">
                <a:solidFill>
                  <a:schemeClr val="tx2"/>
                </a:solidFill>
              </a:rPr>
              <a:t>Applications</a:t>
            </a:r>
            <a:endParaRPr lang="en-US" sz="2000" dirty="0">
              <a:solidFill>
                <a:schemeClr val="tx2"/>
              </a:solidFill>
            </a:endParaRPr>
          </a:p>
        </p:txBody>
      </p:sp>
      <p:pic>
        <p:nvPicPr>
          <p:cNvPr id="6" name="Picture 2" descr="Image result for gracilaria corticata imag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128" y="1194681"/>
            <a:ext cx="899137" cy="6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970979" y="1776101"/>
            <a:ext cx="1021433" cy="338554"/>
          </a:xfrm>
          <a:prstGeom prst="rect">
            <a:avLst/>
          </a:prstGeom>
        </p:spPr>
        <p:txBody>
          <a:bodyPr wrap="none">
            <a:spAutoFit/>
          </a:bodyPr>
          <a:lstStyle/>
          <a:p>
            <a:pPr algn="ctr">
              <a:spcBef>
                <a:spcPct val="0"/>
              </a:spcBef>
            </a:pPr>
            <a:r>
              <a:rPr lang="en-US" altLang="en-US" sz="1600" b="1" i="1" dirty="0" err="1">
                <a:solidFill>
                  <a:schemeClr val="tx2"/>
                </a:solidFill>
              </a:rPr>
              <a:t>Gracilaria</a:t>
            </a:r>
            <a:endParaRPr lang="en-US" altLang="en-US" sz="1600" dirty="0">
              <a:solidFill>
                <a:schemeClr val="tx2"/>
              </a:solidFill>
            </a:endParaRPr>
          </a:p>
        </p:txBody>
      </p:sp>
      <p:pic>
        <p:nvPicPr>
          <p:cNvPr id="8"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6183" y="777623"/>
            <a:ext cx="729810" cy="109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14"/>
          <p:cNvCxnSpPr>
            <a:cxnSpLocks noChangeShapeType="1"/>
          </p:cNvCxnSpPr>
          <p:nvPr/>
        </p:nvCxnSpPr>
        <p:spPr bwMode="auto">
          <a:xfrm>
            <a:off x="6931266" y="1378648"/>
            <a:ext cx="742555" cy="0"/>
          </a:xfrm>
          <a:prstGeom prst="straightConnector1">
            <a:avLst/>
          </a:prstGeom>
          <a:noFill/>
          <a:ln w="317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0"/>
          <p:cNvSpPr/>
          <p:nvPr/>
        </p:nvSpPr>
        <p:spPr>
          <a:xfrm>
            <a:off x="7362860" y="1858427"/>
            <a:ext cx="1299559" cy="338554"/>
          </a:xfrm>
          <a:prstGeom prst="rect">
            <a:avLst/>
          </a:prstGeom>
        </p:spPr>
        <p:txBody>
          <a:bodyPr wrap="square">
            <a:spAutoFit/>
          </a:bodyPr>
          <a:lstStyle/>
          <a:p>
            <a:pPr algn="ctr">
              <a:spcBef>
                <a:spcPct val="0"/>
              </a:spcBef>
            </a:pPr>
            <a:r>
              <a:rPr lang="en-US" altLang="en-US" sz="1600" b="1" i="1" dirty="0">
                <a:solidFill>
                  <a:schemeClr val="tx2"/>
                </a:solidFill>
              </a:rPr>
              <a:t>K. brevis</a:t>
            </a:r>
          </a:p>
        </p:txBody>
      </p:sp>
      <p:sp>
        <p:nvSpPr>
          <p:cNvPr id="14" name="TextBox 13"/>
          <p:cNvSpPr txBox="1"/>
          <p:nvPr/>
        </p:nvSpPr>
        <p:spPr>
          <a:xfrm>
            <a:off x="6931265" y="1493937"/>
            <a:ext cx="731521" cy="307777"/>
          </a:xfrm>
          <a:prstGeom prst="rect">
            <a:avLst/>
          </a:prstGeom>
          <a:noFill/>
        </p:spPr>
        <p:txBody>
          <a:bodyPr wrap="square" rtlCol="0">
            <a:spAutoFit/>
          </a:bodyPr>
          <a:lstStyle/>
          <a:p>
            <a:r>
              <a:rPr lang="en-US" sz="1400" b="1" dirty="0" smtClean="0">
                <a:solidFill>
                  <a:schemeClr val="tx2"/>
                </a:solidFill>
              </a:rPr>
              <a:t>extract</a:t>
            </a:r>
            <a:endParaRPr lang="en-US" sz="1400" b="1" dirty="0">
              <a:solidFill>
                <a:schemeClr val="tx2"/>
              </a:solidFill>
            </a:endParaRPr>
          </a:p>
        </p:txBody>
      </p:sp>
      <p:sp>
        <p:nvSpPr>
          <p:cNvPr id="25" name="TextBox 24"/>
          <p:cNvSpPr txBox="1"/>
          <p:nvPr/>
        </p:nvSpPr>
        <p:spPr>
          <a:xfrm>
            <a:off x="5963944" y="2226425"/>
            <a:ext cx="1858568" cy="338554"/>
          </a:xfrm>
          <a:prstGeom prst="rect">
            <a:avLst/>
          </a:prstGeom>
          <a:noFill/>
        </p:spPr>
        <p:txBody>
          <a:bodyPr wrap="square" rtlCol="0">
            <a:spAutoFit/>
          </a:bodyPr>
          <a:lstStyle/>
          <a:p>
            <a:r>
              <a:rPr lang="en-US" sz="1600" b="1" dirty="0" smtClean="0">
                <a:solidFill>
                  <a:schemeClr val="tx2"/>
                </a:solidFill>
              </a:rPr>
              <a:t>Chemical products</a:t>
            </a:r>
            <a:endParaRPr lang="en-US" sz="1600" b="1" dirty="0">
              <a:solidFill>
                <a:schemeClr val="tx2"/>
              </a:solidFill>
            </a:endParaRPr>
          </a:p>
        </p:txBody>
      </p:sp>
      <p:pic>
        <p:nvPicPr>
          <p:cNvPr id="18" name="Picture 3" descr="P10103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6478" y="4353925"/>
            <a:ext cx="1387696" cy="1040772"/>
          </a:xfrm>
          <a:prstGeom prst="rect">
            <a:avLst/>
          </a:prstGeom>
          <a:solidFill>
            <a:srgbClr val="FFFFFF">
              <a:shade val="85000"/>
            </a:srgbClr>
          </a:solidFill>
          <a:ln w="12700" cap="sq">
            <a:solidFill>
              <a:schemeClr val="tx1"/>
            </a:solidFill>
            <a:miter lim="800000"/>
          </a:ln>
          <a:effectLst/>
          <a:extLst/>
        </p:spPr>
      </p:pic>
      <p:pic>
        <p:nvPicPr>
          <p:cNvPr id="19" name="Picture 21" descr="C:\Users\rich\Pictures\Lobster tox studies\Tom WQ testing lobsters.jpg"/>
          <p:cNvPicPr>
            <a:picLocks noChangeAspect="1" noChangeArrowheads="1"/>
          </p:cNvPicPr>
          <p:nvPr/>
        </p:nvPicPr>
        <p:blipFill>
          <a:blip r:embed="rId7" cstate="print">
            <a:extLst>
              <a:ext uri="{28A0092B-C50C-407E-A947-70E740481C1C}">
                <a14:useLocalDpi xmlns:a14="http://schemas.microsoft.com/office/drawing/2010/main" val="0"/>
              </a:ext>
            </a:extLst>
          </a:blip>
          <a:srcRect b="961"/>
          <a:stretch>
            <a:fillRect/>
          </a:stretch>
        </p:blipFill>
        <p:spPr bwMode="auto">
          <a:xfrm>
            <a:off x="5254284" y="4157892"/>
            <a:ext cx="932194" cy="123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rich\Documents\Proposals 2015 10-04-15\Gulf Coast Innov. Challenge-4-30-15\Mote HPLS-MS-MS.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r="19277"/>
          <a:stretch/>
        </p:blipFill>
        <p:spPr bwMode="auto">
          <a:xfrm>
            <a:off x="7626183" y="4429605"/>
            <a:ext cx="1423099" cy="965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12256" y="5492532"/>
            <a:ext cx="3737026" cy="461665"/>
          </a:xfrm>
          <a:prstGeom prst="rect">
            <a:avLst/>
          </a:prstGeom>
          <a:noFill/>
        </p:spPr>
        <p:txBody>
          <a:bodyPr wrap="square" rtlCol="0">
            <a:spAutoFit/>
          </a:bodyPr>
          <a:lstStyle/>
          <a:p>
            <a:r>
              <a:rPr lang="en-US" sz="1200" dirty="0" smtClean="0">
                <a:solidFill>
                  <a:srgbClr val="000C18"/>
                </a:solidFill>
              </a:rPr>
              <a:t> </a:t>
            </a:r>
            <a:r>
              <a:rPr lang="en-US" sz="1200" dirty="0" smtClean="0">
                <a:solidFill>
                  <a:schemeClr val="tx2"/>
                </a:solidFill>
              </a:rPr>
              <a:t>Water Quality          Nutrients                       Toxins</a:t>
            </a:r>
            <a:r>
              <a:rPr lang="en-US" sz="1200" dirty="0" smtClean="0">
                <a:solidFill>
                  <a:srgbClr val="000C18"/>
                </a:solidFill>
              </a:rPr>
              <a:t>	</a:t>
            </a:r>
            <a:endParaRPr lang="en-US" sz="1200" dirty="0">
              <a:solidFill>
                <a:srgbClr val="000C18"/>
              </a:solidFill>
            </a:endParaRPr>
          </a:p>
        </p:txBody>
      </p: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63944" y="2497667"/>
            <a:ext cx="1956167" cy="146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85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anim calcmode="lin" valueType="num">
                                      <p:cBhvr additive="base">
                                        <p:cTn id="1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anim calcmode="lin" valueType="num">
                                      <p:cBhvr additive="base">
                                        <p:cTn id="1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anim calcmode="lin" valueType="num">
                                      <p:cBhvr additive="base">
                                        <p:cTn id="2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anim calcmode="lin" valueType="num">
                                      <p:cBhvr additive="base">
                                        <p:cTn id="27"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3" end="1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anim calcmode="lin" valueType="num">
                                      <p:cBhvr additive="base">
                                        <p:cTn id="31"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4" end="1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15" end="15"/>
                                            </p:txEl>
                                          </p:spTgt>
                                        </p:tgtEl>
                                        <p:attrNameLst>
                                          <p:attrName>style.visibility</p:attrName>
                                        </p:attrNameLst>
                                      </p:cBhvr>
                                      <p:to>
                                        <p:strVal val="visible"/>
                                      </p:to>
                                    </p:set>
                                    <p:anim calcmode="lin" valueType="num">
                                      <p:cBhvr additive="base">
                                        <p:cTn id="35"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5" end="1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16" end="16"/>
                                            </p:txEl>
                                          </p:spTgt>
                                        </p:tgtEl>
                                        <p:attrNameLst>
                                          <p:attrName>style.visibility</p:attrName>
                                        </p:attrNameLst>
                                      </p:cBhvr>
                                      <p:to>
                                        <p:strVal val="visible"/>
                                      </p:to>
                                    </p:set>
                                    <p:anim calcmode="lin" valueType="num">
                                      <p:cBhvr additive="base">
                                        <p:cTn id="39" dur="5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16" end="16"/>
                                            </p:txEl>
                                          </p:spTgt>
                                        </p:tgtEl>
                                        <p:attrNameLst>
                                          <p:attrName>ppt_y</p:attrName>
                                        </p:attrNameLst>
                                      </p:cBhvr>
                                      <p:tavLst>
                                        <p:tav tm="0">
                                          <p:val>
                                            <p:strVal val="1+#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2" presetClass="entr" presetSubtype="4" fill="hold" nodeType="with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 calcmode="lin" valueType="num">
                                      <p:cBhvr additive="base">
                                        <p:cTn id="5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Initiative Engagement</a:t>
            </a:r>
            <a:endParaRPr lang="en-US" b="1" dirty="0">
              <a:solidFill>
                <a:schemeClr val="tx2"/>
              </a:solidFill>
            </a:endParaRPr>
          </a:p>
        </p:txBody>
      </p:sp>
      <p:sp>
        <p:nvSpPr>
          <p:cNvPr id="3" name="Content Placeholder 2"/>
          <p:cNvSpPr>
            <a:spLocks noGrp="1"/>
          </p:cNvSpPr>
          <p:nvPr>
            <p:ph idx="1"/>
          </p:nvPr>
        </p:nvSpPr>
        <p:spPr>
          <a:xfrm>
            <a:off x="457200" y="1839907"/>
            <a:ext cx="8229600" cy="4525963"/>
          </a:xfrm>
        </p:spPr>
        <p:txBody>
          <a:bodyPr/>
          <a:lstStyle/>
          <a:p>
            <a:r>
              <a:rPr lang="en-US" sz="2800" dirty="0" smtClean="0">
                <a:solidFill>
                  <a:schemeClr val="tx2"/>
                </a:solidFill>
              </a:rPr>
              <a:t>Mote will facilitate funding engagement (as stated in Initiative statute):</a:t>
            </a:r>
            <a:endParaRPr lang="en-US" sz="2800" dirty="0">
              <a:solidFill>
                <a:schemeClr val="tx2"/>
              </a:solidFill>
            </a:endParaRPr>
          </a:p>
          <a:p>
            <a:pPr lvl="1"/>
            <a:r>
              <a:rPr lang="en-US" sz="2400" dirty="0">
                <a:solidFill>
                  <a:schemeClr val="tx2"/>
                </a:solidFill>
              </a:rPr>
              <a:t>Leverage state funds with private and federal funds</a:t>
            </a:r>
          </a:p>
          <a:p>
            <a:pPr lvl="1"/>
            <a:r>
              <a:rPr lang="en-US" sz="2400" dirty="0">
                <a:solidFill>
                  <a:schemeClr val="tx2"/>
                </a:solidFill>
              </a:rPr>
              <a:t>Mote may use a portion of appropriation to fund other marine science and technology development organizations in Florida and around the world to pursue applied research and technology</a:t>
            </a:r>
          </a:p>
          <a:p>
            <a:endParaRPr lang="en-US" dirty="0"/>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31610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70"/>
            <a:ext cx="8229600" cy="1143000"/>
          </a:xfrm>
        </p:spPr>
        <p:txBody>
          <a:bodyPr/>
          <a:lstStyle/>
          <a:p>
            <a:r>
              <a:rPr lang="en-US" b="1" dirty="0" smtClean="0">
                <a:solidFill>
                  <a:schemeClr val="tx2"/>
                </a:solidFill>
              </a:rPr>
              <a:t>Request For Partner Proposals</a:t>
            </a:r>
            <a:endParaRPr lang="en-US" b="1" dirty="0">
              <a:solidFill>
                <a:schemeClr val="tx2"/>
              </a:solidFill>
            </a:endParaRPr>
          </a:p>
        </p:txBody>
      </p:sp>
      <p:sp>
        <p:nvSpPr>
          <p:cNvPr id="3" name="Content Placeholder 2"/>
          <p:cNvSpPr>
            <a:spLocks noGrp="1"/>
          </p:cNvSpPr>
          <p:nvPr>
            <p:ph idx="1"/>
          </p:nvPr>
        </p:nvSpPr>
        <p:spPr>
          <a:xfrm>
            <a:off x="233320" y="1066800"/>
            <a:ext cx="8677359" cy="4897366"/>
          </a:xfrm>
        </p:spPr>
        <p:txBody>
          <a:bodyPr>
            <a:normAutofit fontScale="47500" lnSpcReduction="20000"/>
          </a:bodyPr>
          <a:lstStyle/>
          <a:p>
            <a:pPr marL="0" indent="0">
              <a:buNone/>
            </a:pPr>
            <a:endParaRPr lang="en-US" dirty="0" smtClean="0">
              <a:hlinkClick r:id="rId3"/>
            </a:endParaRPr>
          </a:p>
          <a:p>
            <a:r>
              <a:rPr lang="en-US" sz="3600" dirty="0" smtClean="0">
                <a:solidFill>
                  <a:schemeClr val="tx2"/>
                </a:solidFill>
              </a:rPr>
              <a:t>Open to any/all interested parties</a:t>
            </a:r>
          </a:p>
          <a:p>
            <a:r>
              <a:rPr lang="en-US" sz="3600" dirty="0" smtClean="0">
                <a:solidFill>
                  <a:schemeClr val="tx2"/>
                </a:solidFill>
              </a:rPr>
              <a:t>Anticipated grant funding in year one is $1M</a:t>
            </a:r>
          </a:p>
          <a:p>
            <a:pPr lvl="1"/>
            <a:r>
              <a:rPr lang="en-US" sz="3500" dirty="0">
                <a:solidFill>
                  <a:schemeClr val="tx2"/>
                </a:solidFill>
              </a:rPr>
              <a:t>L</a:t>
            </a:r>
            <a:r>
              <a:rPr lang="en-US" sz="3500" dirty="0" smtClean="0">
                <a:solidFill>
                  <a:schemeClr val="tx2"/>
                </a:solidFill>
              </a:rPr>
              <a:t>ikely $150-$250K for each grant, 4-5 organizations</a:t>
            </a:r>
          </a:p>
          <a:p>
            <a:pPr lvl="1"/>
            <a:r>
              <a:rPr lang="en-US" sz="3500" dirty="0" smtClean="0">
                <a:solidFill>
                  <a:schemeClr val="tx2"/>
                </a:solidFill>
              </a:rPr>
              <a:t>Support not to exceed 1 year – </a:t>
            </a:r>
          </a:p>
          <a:p>
            <a:pPr lvl="2"/>
            <a:r>
              <a:rPr lang="en-US" sz="3100" dirty="0" smtClean="0">
                <a:solidFill>
                  <a:schemeClr val="tx2"/>
                </a:solidFill>
              </a:rPr>
              <a:t>may request longer in second year RFP</a:t>
            </a:r>
          </a:p>
          <a:p>
            <a:r>
              <a:rPr lang="en-US" sz="3600" dirty="0" smtClean="0">
                <a:solidFill>
                  <a:schemeClr val="tx2"/>
                </a:solidFill>
              </a:rPr>
              <a:t>Proposal guidelines and to submit a proposal:</a:t>
            </a:r>
          </a:p>
          <a:p>
            <a:pPr lvl="1"/>
            <a:r>
              <a:rPr lang="en-US" sz="3400" dirty="0" smtClean="0">
                <a:solidFill>
                  <a:schemeClr val="tx2"/>
                </a:solidFill>
              </a:rPr>
              <a:t>Mote.org </a:t>
            </a:r>
          </a:p>
          <a:p>
            <a:pPr lvl="1"/>
            <a:r>
              <a:rPr lang="en-US" sz="3400" dirty="0">
                <a:solidFill>
                  <a:schemeClr val="tx2"/>
                </a:solidFill>
              </a:rPr>
              <a:t>A</a:t>
            </a:r>
            <a:r>
              <a:rPr lang="en-US" sz="3400" dirty="0" smtClean="0">
                <a:solidFill>
                  <a:schemeClr val="tx2"/>
                </a:solidFill>
              </a:rPr>
              <a:t>nnounced November 7</a:t>
            </a:r>
            <a:r>
              <a:rPr lang="en-US" sz="3400" baseline="30000" dirty="0" smtClean="0">
                <a:solidFill>
                  <a:schemeClr val="tx2"/>
                </a:solidFill>
              </a:rPr>
              <a:t>th</a:t>
            </a:r>
            <a:r>
              <a:rPr lang="en-US" sz="3400" dirty="0" smtClean="0">
                <a:solidFill>
                  <a:schemeClr val="tx2"/>
                </a:solidFill>
              </a:rPr>
              <a:t> at US HAB Symposium</a:t>
            </a:r>
          </a:p>
          <a:p>
            <a:pPr lvl="1"/>
            <a:r>
              <a:rPr lang="en-US" sz="3400" dirty="0" smtClean="0">
                <a:solidFill>
                  <a:schemeClr val="tx2"/>
                </a:solidFill>
              </a:rPr>
              <a:t>Closed January 31</a:t>
            </a:r>
            <a:r>
              <a:rPr lang="en-US" sz="3400" baseline="30000" dirty="0" smtClean="0">
                <a:solidFill>
                  <a:schemeClr val="tx2"/>
                </a:solidFill>
              </a:rPr>
              <a:t>st</a:t>
            </a:r>
            <a:r>
              <a:rPr lang="en-US" sz="3400" dirty="0" smtClean="0">
                <a:solidFill>
                  <a:schemeClr val="tx2"/>
                </a:solidFill>
              </a:rPr>
              <a:t> </a:t>
            </a:r>
            <a:endParaRPr lang="en-US" sz="3400" dirty="0">
              <a:solidFill>
                <a:schemeClr val="tx2"/>
              </a:solidFill>
            </a:endParaRPr>
          </a:p>
          <a:p>
            <a:pPr lvl="1"/>
            <a:r>
              <a:rPr lang="en-US" sz="3400" dirty="0" smtClean="0">
                <a:solidFill>
                  <a:schemeClr val="tx2"/>
                </a:solidFill>
              </a:rPr>
              <a:t>Notification of Awards in March</a:t>
            </a:r>
          </a:p>
          <a:p>
            <a:pPr marL="342900" lvl="2" indent="-342900"/>
            <a:r>
              <a:rPr lang="en-US" sz="3700" dirty="0">
                <a:solidFill>
                  <a:schemeClr val="tx2"/>
                </a:solidFill>
              </a:rPr>
              <a:t>C</a:t>
            </a:r>
            <a:r>
              <a:rPr lang="en-US" sz="3700" dirty="0" smtClean="0">
                <a:solidFill>
                  <a:schemeClr val="tx2"/>
                </a:solidFill>
              </a:rPr>
              <a:t>ore infrastructure developed at Mote for projects</a:t>
            </a:r>
          </a:p>
          <a:p>
            <a:pPr marL="342900" lvl="2" indent="-342900"/>
            <a:r>
              <a:rPr lang="en-US" sz="3700" dirty="0" smtClean="0">
                <a:solidFill>
                  <a:schemeClr val="tx2"/>
                </a:solidFill>
              </a:rPr>
              <a:t>Use of Mote facilities/infrastructure is encouraged</a:t>
            </a:r>
          </a:p>
          <a:p>
            <a:pPr marL="342900" lvl="2" indent="-342900"/>
            <a:r>
              <a:rPr lang="en-US" sz="3700" dirty="0" smtClean="0">
                <a:solidFill>
                  <a:schemeClr val="tx2"/>
                </a:solidFill>
              </a:rPr>
              <a:t>Panel of scientists review </a:t>
            </a:r>
          </a:p>
          <a:p>
            <a:pPr marL="800100" lvl="3" indent="-342900"/>
            <a:r>
              <a:rPr lang="en-US" sz="3500" dirty="0">
                <a:solidFill>
                  <a:schemeClr val="tx2"/>
                </a:solidFill>
              </a:rPr>
              <a:t>NOAA, EPA, FWC, DEP, and University scientists </a:t>
            </a:r>
            <a:endParaRPr lang="en-US" sz="3500" dirty="0" smtClean="0">
              <a:solidFill>
                <a:schemeClr val="tx2"/>
              </a:solidFill>
            </a:endParaRPr>
          </a:p>
          <a:p>
            <a:pPr marL="800100" lvl="3" indent="-342900"/>
            <a:r>
              <a:rPr lang="en-US" sz="3500" dirty="0" smtClean="0">
                <a:solidFill>
                  <a:schemeClr val="tx2"/>
                </a:solidFill>
              </a:rPr>
              <a:t>Each scientist will review 3-5 proposals using provided questionnaire </a:t>
            </a:r>
          </a:p>
          <a:p>
            <a:pPr marL="800100" lvl="3" indent="-342900"/>
            <a:r>
              <a:rPr lang="en-US" sz="3500" dirty="0">
                <a:solidFill>
                  <a:schemeClr val="tx2"/>
                </a:solidFill>
              </a:rPr>
              <a:t>P</a:t>
            </a:r>
            <a:r>
              <a:rPr lang="en-US" sz="3500" dirty="0" smtClean="0">
                <a:solidFill>
                  <a:schemeClr val="tx2"/>
                </a:solidFill>
              </a:rPr>
              <a:t>rojects will be selected by Mote and presented to TAC in April </a:t>
            </a:r>
          </a:p>
          <a:p>
            <a:endParaRPr lang="en-US" sz="3800" dirty="0" smtClean="0">
              <a:solidFill>
                <a:schemeClr val="tx2"/>
              </a:solidFill>
            </a:endParaRPr>
          </a:p>
          <a:p>
            <a:pPr lvl="1"/>
            <a:endParaRPr lang="en-US" sz="3400" dirty="0" smtClean="0"/>
          </a:p>
          <a:p>
            <a:endParaRPr lang="en-US" sz="3800" dirty="0" smtClean="0"/>
          </a:p>
          <a:p>
            <a:endParaRPr lang="en-US" sz="3800" dirty="0" smtClean="0"/>
          </a:p>
          <a:p>
            <a:endParaRPr lang="en-US" sz="2800" dirty="0" smtClean="0">
              <a:hlinkClick r:id="rId3"/>
            </a:endParaRPr>
          </a:p>
          <a:p>
            <a:pPr marL="0" indent="0">
              <a:buNone/>
            </a:pPr>
            <a:endParaRPr lang="en-US" sz="2800" dirty="0" smtClean="0"/>
          </a:p>
          <a:p>
            <a:endParaRPr lang="en-US" sz="2800" dirty="0" smtClean="0"/>
          </a:p>
        </p:txBody>
      </p:sp>
      <p:pic>
        <p:nvPicPr>
          <p:cNvPr id="4" name="Picture 3" descr="MotePowerpointTemplate_Standard4x3ratio_FooterEle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pic>
        <p:nvPicPr>
          <p:cNvPr id="6"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2291560"/>
            <a:ext cx="2667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6001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solidFill>
                  <a:schemeClr val="tx2"/>
                </a:solidFill>
              </a:rPr>
              <a:t>Future Initiative Information</a:t>
            </a:r>
            <a:endParaRPr lang="en-US" b="1" dirty="0">
              <a:solidFill>
                <a:schemeClr val="tx2"/>
              </a:solidFill>
            </a:endParaRPr>
          </a:p>
        </p:txBody>
      </p:sp>
      <p:sp>
        <p:nvSpPr>
          <p:cNvPr id="3" name="Content Placeholder 2"/>
          <p:cNvSpPr>
            <a:spLocks noGrp="1"/>
          </p:cNvSpPr>
          <p:nvPr>
            <p:ph idx="1"/>
          </p:nvPr>
        </p:nvSpPr>
        <p:spPr>
          <a:xfrm>
            <a:off x="152400" y="1524000"/>
            <a:ext cx="8991600" cy="4525963"/>
          </a:xfrm>
        </p:spPr>
        <p:txBody>
          <a:bodyPr>
            <a:normAutofit/>
          </a:bodyPr>
          <a:lstStyle/>
          <a:p>
            <a:pPr marL="342900" lvl="1" indent="-342900">
              <a:buFont typeface="Arial" panose="020B0604020202020204" pitchFamily="34" charset="0"/>
              <a:buChar char="•"/>
            </a:pPr>
            <a:r>
              <a:rPr lang="en-US" sz="3200" b="1" dirty="0" smtClean="0">
                <a:solidFill>
                  <a:schemeClr val="tx2"/>
                </a:solidFill>
              </a:rPr>
              <a:t>Visit:</a:t>
            </a:r>
            <a:r>
              <a:rPr lang="en-US" sz="3200" dirty="0" smtClean="0">
                <a:solidFill>
                  <a:schemeClr val="tx2"/>
                </a:solidFill>
              </a:rPr>
              <a:t> https</a:t>
            </a:r>
            <a:r>
              <a:rPr lang="en-US" sz="3200" dirty="0">
                <a:solidFill>
                  <a:schemeClr val="tx2"/>
                </a:solidFill>
              </a:rPr>
              <a:t>://</a:t>
            </a:r>
            <a:r>
              <a:rPr lang="en-US" sz="3200" dirty="0" smtClean="0">
                <a:solidFill>
                  <a:schemeClr val="tx2"/>
                </a:solidFill>
              </a:rPr>
              <a:t>mote.org/research/program/Florida-Red-Tide-Mitigation-and-Technology-Development-Initiative</a:t>
            </a:r>
          </a:p>
          <a:p>
            <a:pPr marL="342900" lvl="1" indent="-342900">
              <a:buFont typeface="Arial" panose="020B0604020202020204" pitchFamily="34" charset="0"/>
              <a:buChar char="•"/>
            </a:pPr>
            <a:endParaRPr lang="en-US" sz="3200" dirty="0">
              <a:solidFill>
                <a:schemeClr val="tx2"/>
              </a:solidFill>
            </a:endParaRPr>
          </a:p>
          <a:p>
            <a:r>
              <a:rPr lang="en-US" b="1" dirty="0" smtClean="0">
                <a:solidFill>
                  <a:schemeClr val="tx2"/>
                </a:solidFill>
              </a:rPr>
              <a:t>Send: </a:t>
            </a:r>
            <a:r>
              <a:rPr lang="en-US" dirty="0" smtClean="0">
                <a:solidFill>
                  <a:schemeClr val="tx2"/>
                </a:solidFill>
              </a:rPr>
              <a:t>Kevin Claridge (</a:t>
            </a:r>
            <a:r>
              <a:rPr lang="en-US" dirty="0" smtClean="0">
                <a:solidFill>
                  <a:schemeClr val="tx2"/>
                </a:solidFill>
                <a:hlinkClick r:id="rId3"/>
              </a:rPr>
              <a:t>kclaridge@mote.org</a:t>
            </a:r>
            <a:r>
              <a:rPr lang="en-US" dirty="0" smtClean="0">
                <a:solidFill>
                  <a:schemeClr val="tx2"/>
                </a:solidFill>
              </a:rPr>
              <a:t>) your email to be put on the distribution list for future webinars or other information</a:t>
            </a:r>
          </a:p>
          <a:p>
            <a:pPr lvl="1"/>
            <a:endParaRPr lang="en-US" dirty="0"/>
          </a:p>
          <a:p>
            <a:pPr marL="0" indent="0">
              <a:buNone/>
            </a:pPr>
            <a:endParaRPr lang="en-US" dirty="0" smtClean="0"/>
          </a:p>
          <a:p>
            <a:endParaRPr lang="en-US" dirty="0" smtClean="0"/>
          </a:p>
          <a:p>
            <a:endParaRPr lang="en-US" dirty="0"/>
          </a:p>
        </p:txBody>
      </p:sp>
      <p:pic>
        <p:nvPicPr>
          <p:cNvPr id="4" name="Picture 3" descr="MotePowerpointTemplate_Standard4x3ratio_FooterEle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1179789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itle 3"/>
          <p:cNvSpPr>
            <a:spLocks noGrp="1"/>
          </p:cNvSpPr>
          <p:nvPr>
            <p:ph type="ctrTitle"/>
          </p:nvPr>
        </p:nvSpPr>
        <p:spPr>
          <a:xfrm>
            <a:off x="609600" y="2895600"/>
            <a:ext cx="8229600" cy="1470025"/>
          </a:xfrm>
        </p:spPr>
        <p:txBody>
          <a:bodyPr>
            <a:normAutofit fontScale="90000"/>
          </a:bodyPr>
          <a:lstStyle/>
          <a:p>
            <a:r>
              <a:rPr lang="en-US" sz="6000" b="1" dirty="0" smtClean="0">
                <a:solidFill>
                  <a:schemeClr val="tx2"/>
                </a:solidFill>
              </a:rPr>
              <a:t>Questions?</a:t>
            </a:r>
            <a:r>
              <a:rPr lang="en-US" b="1" dirty="0" smtClean="0">
                <a:solidFill>
                  <a:schemeClr val="tx2"/>
                </a:solidFill>
              </a:rPr>
              <a:t/>
            </a:r>
            <a:br>
              <a:rPr lang="en-US" b="1" dirty="0" smtClean="0">
                <a:solidFill>
                  <a:schemeClr val="tx2"/>
                </a:solidFill>
              </a:rPr>
            </a:br>
            <a:r>
              <a:rPr lang="en-US" b="1" dirty="0" smtClean="0">
                <a:solidFill>
                  <a:schemeClr val="tx2"/>
                </a:solidFill>
              </a:rPr>
              <a:t/>
            </a:r>
            <a:br>
              <a:rPr lang="en-US" b="1" dirty="0" smtClean="0">
                <a:solidFill>
                  <a:schemeClr val="tx2"/>
                </a:solidFill>
              </a:rPr>
            </a:br>
            <a:r>
              <a:rPr lang="en-US" b="1" dirty="0"/>
              <a:t/>
            </a:r>
            <a:br>
              <a:rPr lang="en-US" b="1" dirty="0"/>
            </a:br>
            <a:endParaRPr lang="en-US" dirty="0"/>
          </a:p>
        </p:txBody>
      </p:sp>
    </p:spTree>
    <p:extLst>
      <p:ext uri="{BB962C8B-B14F-4D97-AF65-F5344CB8AC3E}">
        <p14:creationId xmlns:p14="http://schemas.microsoft.com/office/powerpoint/2010/main" val="2168534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Florida Red Tide Mitigation and Technology Development Initiative</a:t>
            </a:r>
            <a:endParaRPr lang="en-US" b="1" dirty="0">
              <a:solidFill>
                <a:schemeClr val="tx2"/>
              </a:solidFill>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90958" y="1600200"/>
            <a:ext cx="676208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0" y="6248400"/>
            <a:ext cx="4699941" cy="369332"/>
          </a:xfrm>
          <a:prstGeom prst="rect">
            <a:avLst/>
          </a:prstGeom>
          <a:noFill/>
        </p:spPr>
        <p:txBody>
          <a:bodyPr wrap="none" rtlCol="0">
            <a:spAutoFit/>
          </a:bodyPr>
          <a:lstStyle/>
          <a:p>
            <a:r>
              <a:rPr lang="en-US" dirty="0" smtClean="0">
                <a:solidFill>
                  <a:schemeClr val="tx2"/>
                </a:solidFill>
              </a:rPr>
              <a:t>Governor DeSantis Signing in June 2019 at Mote</a:t>
            </a:r>
            <a:endParaRPr lang="en-US" dirty="0">
              <a:solidFill>
                <a:schemeClr val="tx2"/>
              </a:solidFill>
            </a:endParaRPr>
          </a:p>
        </p:txBody>
      </p:sp>
    </p:spTree>
    <p:extLst>
      <p:ext uri="{BB962C8B-B14F-4D97-AF65-F5344CB8AC3E}">
        <p14:creationId xmlns:p14="http://schemas.microsoft.com/office/powerpoint/2010/main" val="3681580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92"/>
            <a:ext cx="8229600" cy="1143000"/>
          </a:xfrm>
        </p:spPr>
        <p:txBody>
          <a:bodyPr/>
          <a:lstStyle/>
          <a:p>
            <a:r>
              <a:rPr lang="en-US" b="1" dirty="0" smtClean="0">
                <a:solidFill>
                  <a:schemeClr val="tx2"/>
                </a:solidFill>
              </a:rPr>
              <a:t>Red Tide Initiative Overview</a:t>
            </a:r>
            <a:endParaRPr lang="en-US" b="1" dirty="0">
              <a:solidFill>
                <a:schemeClr val="tx2"/>
              </a:solidFill>
            </a:endParaRPr>
          </a:p>
        </p:txBody>
      </p:sp>
      <p:sp>
        <p:nvSpPr>
          <p:cNvPr id="3" name="Content Placeholder 2"/>
          <p:cNvSpPr>
            <a:spLocks noGrp="1"/>
          </p:cNvSpPr>
          <p:nvPr>
            <p:ph idx="1"/>
          </p:nvPr>
        </p:nvSpPr>
        <p:spPr>
          <a:xfrm>
            <a:off x="304800" y="685800"/>
            <a:ext cx="8534400" cy="5410200"/>
          </a:xfrm>
        </p:spPr>
        <p:txBody>
          <a:bodyPr>
            <a:normAutofit fontScale="85000" lnSpcReduction="20000"/>
          </a:bodyPr>
          <a:lstStyle/>
          <a:p>
            <a:pPr marL="0" indent="0">
              <a:buNone/>
            </a:pPr>
            <a:endParaRPr lang="en-US" dirty="0" smtClean="0"/>
          </a:p>
          <a:p>
            <a:r>
              <a:rPr lang="en-US" sz="3000" dirty="0" smtClean="0">
                <a:solidFill>
                  <a:schemeClr val="tx2"/>
                </a:solidFill>
              </a:rPr>
              <a:t>Signed into law by Florida Governor DeSantis in June 2019</a:t>
            </a:r>
          </a:p>
          <a:p>
            <a:pPr lvl="1"/>
            <a:r>
              <a:rPr lang="en-US" sz="2600" dirty="0" smtClean="0">
                <a:solidFill>
                  <a:schemeClr val="tx2"/>
                </a:solidFill>
              </a:rPr>
              <a:t>379.2273 Florida Statutes</a:t>
            </a:r>
          </a:p>
          <a:p>
            <a:pPr lvl="1"/>
            <a:r>
              <a:rPr lang="en-US" sz="2600" dirty="0" smtClean="0">
                <a:solidFill>
                  <a:schemeClr val="tx2"/>
                </a:solidFill>
              </a:rPr>
              <a:t>Mote partnership with Florida Fish and Wildlife Conservation Commission, Fish and Wildlife Research Institute</a:t>
            </a:r>
          </a:p>
          <a:p>
            <a:r>
              <a:rPr lang="en-US" sz="3000" dirty="0">
                <a:solidFill>
                  <a:schemeClr val="tx2"/>
                </a:solidFill>
              </a:rPr>
              <a:t>$18 million over 6</a:t>
            </a:r>
            <a:r>
              <a:rPr lang="en-US" sz="3000" dirty="0" smtClean="0">
                <a:solidFill>
                  <a:schemeClr val="tx2"/>
                </a:solidFill>
              </a:rPr>
              <a:t> </a:t>
            </a:r>
            <a:r>
              <a:rPr lang="en-US" sz="3000" dirty="0">
                <a:solidFill>
                  <a:schemeClr val="tx2"/>
                </a:solidFill>
              </a:rPr>
              <a:t>years </a:t>
            </a:r>
            <a:r>
              <a:rPr lang="en-US" sz="3000" dirty="0" smtClean="0">
                <a:solidFill>
                  <a:schemeClr val="tx2"/>
                </a:solidFill>
              </a:rPr>
              <a:t>($3 million per year) contracted by FWC-FWRI </a:t>
            </a:r>
            <a:r>
              <a:rPr lang="en-US" sz="3000" dirty="0">
                <a:solidFill>
                  <a:schemeClr val="tx2"/>
                </a:solidFill>
              </a:rPr>
              <a:t>to </a:t>
            </a:r>
            <a:r>
              <a:rPr lang="en-US" sz="3000" dirty="0" smtClean="0">
                <a:solidFill>
                  <a:schemeClr val="tx2"/>
                </a:solidFill>
              </a:rPr>
              <a:t>Mote</a:t>
            </a:r>
          </a:p>
          <a:p>
            <a:r>
              <a:rPr lang="en-US" sz="3000" dirty="0" smtClean="0">
                <a:solidFill>
                  <a:schemeClr val="tx2"/>
                </a:solidFill>
              </a:rPr>
              <a:t>Legislative intent: </a:t>
            </a:r>
            <a:endParaRPr lang="en-US" sz="2600" dirty="0" smtClean="0">
              <a:solidFill>
                <a:schemeClr val="tx2"/>
              </a:solidFill>
            </a:endParaRPr>
          </a:p>
          <a:p>
            <a:pPr lvl="1"/>
            <a:r>
              <a:rPr lang="en-US" sz="2600" dirty="0">
                <a:solidFill>
                  <a:schemeClr val="tx2"/>
                </a:solidFill>
              </a:rPr>
              <a:t>d</a:t>
            </a:r>
            <a:r>
              <a:rPr lang="en-US" sz="2600" dirty="0" smtClean="0">
                <a:solidFill>
                  <a:schemeClr val="tx2"/>
                </a:solidFill>
              </a:rPr>
              <a:t>evelop </a:t>
            </a:r>
            <a:r>
              <a:rPr lang="en-US" sz="2600" b="1" dirty="0" smtClean="0">
                <a:solidFill>
                  <a:schemeClr val="tx2"/>
                </a:solidFill>
              </a:rPr>
              <a:t>prevention, control, and mitigation</a:t>
            </a:r>
            <a:r>
              <a:rPr lang="en-US" sz="2600" dirty="0" smtClean="0">
                <a:solidFill>
                  <a:schemeClr val="tx2"/>
                </a:solidFill>
              </a:rPr>
              <a:t> technologies and approaches to address the impacts of red tide on coastal environments and communities in Florida</a:t>
            </a:r>
          </a:p>
          <a:p>
            <a:r>
              <a:rPr lang="en-US" sz="3000" dirty="0" smtClean="0">
                <a:solidFill>
                  <a:schemeClr val="tx2"/>
                </a:solidFill>
              </a:rPr>
              <a:t>Year one has three parts: </a:t>
            </a:r>
          </a:p>
          <a:p>
            <a:pPr lvl="1"/>
            <a:r>
              <a:rPr lang="en-US" sz="2600" dirty="0" smtClean="0">
                <a:solidFill>
                  <a:schemeClr val="tx2"/>
                </a:solidFill>
              </a:rPr>
              <a:t>Infrastructure at Mote – lab space, culture lab, and mesocosms</a:t>
            </a:r>
            <a:r>
              <a:rPr lang="en-US" sz="2600" dirty="0">
                <a:solidFill>
                  <a:schemeClr val="tx2"/>
                </a:solidFill>
              </a:rPr>
              <a:t> </a:t>
            </a:r>
            <a:r>
              <a:rPr lang="en-US" sz="2600" dirty="0" smtClean="0">
                <a:solidFill>
                  <a:schemeClr val="tx2"/>
                </a:solidFill>
              </a:rPr>
              <a:t>for:</a:t>
            </a:r>
          </a:p>
          <a:p>
            <a:pPr lvl="1"/>
            <a:r>
              <a:rPr lang="en-US" sz="2600" dirty="0" smtClean="0">
                <a:solidFill>
                  <a:schemeClr val="tx2"/>
                </a:solidFill>
              </a:rPr>
              <a:t>Mote led projects </a:t>
            </a:r>
            <a:endParaRPr lang="en-US" sz="2600" dirty="0">
              <a:solidFill>
                <a:schemeClr val="tx2"/>
              </a:solidFill>
            </a:endParaRPr>
          </a:p>
          <a:p>
            <a:pPr lvl="1"/>
            <a:r>
              <a:rPr lang="en-US" sz="2600" dirty="0" smtClean="0">
                <a:solidFill>
                  <a:schemeClr val="tx2"/>
                </a:solidFill>
              </a:rPr>
              <a:t>Partner led projects</a:t>
            </a:r>
          </a:p>
          <a:p>
            <a:endParaRPr lang="en-US" sz="3000" dirty="0" smtClean="0"/>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3495030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01"/>
            <a:ext cx="8229600" cy="1143000"/>
          </a:xfrm>
        </p:spPr>
        <p:txBody>
          <a:bodyPr/>
          <a:lstStyle/>
          <a:p>
            <a:r>
              <a:rPr lang="en-US" b="1" dirty="0" smtClean="0">
                <a:solidFill>
                  <a:schemeClr val="tx2"/>
                </a:solidFill>
              </a:rPr>
              <a:t>Red Tide Initiative Progress</a:t>
            </a:r>
            <a:endParaRPr lang="en-US" b="1" dirty="0">
              <a:solidFill>
                <a:schemeClr val="tx2"/>
              </a:solidFill>
            </a:endParaRPr>
          </a:p>
        </p:txBody>
      </p:sp>
      <p:sp>
        <p:nvSpPr>
          <p:cNvPr id="3" name="Content Placeholder 2"/>
          <p:cNvSpPr>
            <a:spLocks noGrp="1"/>
          </p:cNvSpPr>
          <p:nvPr>
            <p:ph idx="1"/>
          </p:nvPr>
        </p:nvSpPr>
        <p:spPr>
          <a:xfrm>
            <a:off x="152400" y="1109177"/>
            <a:ext cx="8991600" cy="4910623"/>
          </a:xfrm>
        </p:spPr>
        <p:txBody>
          <a:bodyPr>
            <a:normAutofit fontScale="70000" lnSpcReduction="20000"/>
          </a:bodyPr>
          <a:lstStyle/>
          <a:p>
            <a:r>
              <a:rPr lang="en-US" sz="2800" dirty="0" smtClean="0">
                <a:solidFill>
                  <a:schemeClr val="tx2"/>
                </a:solidFill>
              </a:rPr>
              <a:t>Established Initiative Administrator and Administrative Support</a:t>
            </a:r>
          </a:p>
          <a:p>
            <a:r>
              <a:rPr lang="en-US" sz="2800" dirty="0" smtClean="0">
                <a:solidFill>
                  <a:schemeClr val="tx2"/>
                </a:solidFill>
              </a:rPr>
              <a:t>Executed state contract between FWC and Mote </a:t>
            </a:r>
            <a:endParaRPr lang="en-US" sz="2800" dirty="0">
              <a:solidFill>
                <a:schemeClr val="tx2"/>
              </a:solidFill>
            </a:endParaRPr>
          </a:p>
          <a:p>
            <a:r>
              <a:rPr lang="en-US" sz="2800" dirty="0" smtClean="0">
                <a:solidFill>
                  <a:schemeClr val="tx2"/>
                </a:solidFill>
              </a:rPr>
              <a:t>Outreach: press releases, speaking events, conferences, meetings, forums, partner newsletters, webinar, DEP Protecting Florida Together website, 2020 Oceans Day, and the </a:t>
            </a:r>
            <a:r>
              <a:rPr lang="en-US" sz="2800" b="1" dirty="0" smtClean="0">
                <a:solidFill>
                  <a:schemeClr val="tx2"/>
                </a:solidFill>
              </a:rPr>
              <a:t>Mote Red Tide Initiative website</a:t>
            </a:r>
            <a:r>
              <a:rPr lang="en-US" sz="2800" dirty="0" smtClean="0">
                <a:solidFill>
                  <a:schemeClr val="tx2"/>
                </a:solidFill>
              </a:rPr>
              <a:t>:</a:t>
            </a:r>
          </a:p>
          <a:p>
            <a:pPr lvl="1"/>
            <a:r>
              <a:rPr lang="en-US" sz="2400" dirty="0">
                <a:solidFill>
                  <a:schemeClr val="tx2"/>
                </a:solidFill>
              </a:rPr>
              <a:t>https://</a:t>
            </a:r>
            <a:r>
              <a:rPr lang="en-US" sz="2400" dirty="0" smtClean="0">
                <a:solidFill>
                  <a:schemeClr val="tx2"/>
                </a:solidFill>
              </a:rPr>
              <a:t>mote.org/research/program/Florida-Red-Tide-Mitigation-and-Technology-Development-Initiative</a:t>
            </a:r>
            <a:endParaRPr lang="en-US" sz="2000" dirty="0" smtClean="0">
              <a:solidFill>
                <a:schemeClr val="tx2"/>
              </a:solidFill>
            </a:endParaRPr>
          </a:p>
          <a:p>
            <a:pPr lvl="2"/>
            <a:r>
              <a:rPr lang="en-US" dirty="0" smtClean="0">
                <a:solidFill>
                  <a:schemeClr val="tx2"/>
                </a:solidFill>
              </a:rPr>
              <a:t>Partner </a:t>
            </a:r>
            <a:r>
              <a:rPr lang="en-US" dirty="0">
                <a:solidFill>
                  <a:schemeClr val="tx2"/>
                </a:solidFill>
              </a:rPr>
              <a:t>institutions</a:t>
            </a:r>
          </a:p>
          <a:p>
            <a:pPr lvl="2"/>
            <a:r>
              <a:rPr lang="en-US" dirty="0">
                <a:solidFill>
                  <a:schemeClr val="tx2"/>
                </a:solidFill>
              </a:rPr>
              <a:t>Initiative progress</a:t>
            </a:r>
          </a:p>
          <a:p>
            <a:pPr lvl="2"/>
            <a:r>
              <a:rPr lang="en-US" dirty="0">
                <a:solidFill>
                  <a:schemeClr val="tx2"/>
                </a:solidFill>
              </a:rPr>
              <a:t>Initiative Technology Advisory Council</a:t>
            </a:r>
          </a:p>
          <a:p>
            <a:pPr lvl="2"/>
            <a:r>
              <a:rPr lang="en-US" dirty="0">
                <a:solidFill>
                  <a:schemeClr val="tx2"/>
                </a:solidFill>
              </a:rPr>
              <a:t>Requests for </a:t>
            </a:r>
            <a:r>
              <a:rPr lang="en-US" dirty="0" smtClean="0">
                <a:solidFill>
                  <a:schemeClr val="tx2"/>
                </a:solidFill>
              </a:rPr>
              <a:t>proposals</a:t>
            </a:r>
            <a:endParaRPr lang="en-US" dirty="0">
              <a:solidFill>
                <a:schemeClr val="tx2"/>
              </a:solidFill>
            </a:endParaRPr>
          </a:p>
          <a:p>
            <a:pPr lvl="2"/>
            <a:r>
              <a:rPr lang="en-US" dirty="0">
                <a:solidFill>
                  <a:schemeClr val="tx2"/>
                </a:solidFill>
              </a:rPr>
              <a:t>Reports</a:t>
            </a:r>
          </a:p>
          <a:p>
            <a:pPr lvl="2"/>
            <a:r>
              <a:rPr lang="en-US" dirty="0">
                <a:solidFill>
                  <a:schemeClr val="tx2"/>
                </a:solidFill>
              </a:rPr>
              <a:t>Contact</a:t>
            </a:r>
          </a:p>
          <a:p>
            <a:pPr lvl="2"/>
            <a:r>
              <a:rPr lang="en-US" dirty="0">
                <a:solidFill>
                  <a:schemeClr val="tx2"/>
                </a:solidFill>
              </a:rPr>
              <a:t>Quick links: Forecasts/current </a:t>
            </a:r>
            <a:r>
              <a:rPr lang="en-US" dirty="0" smtClean="0">
                <a:solidFill>
                  <a:schemeClr val="tx2"/>
                </a:solidFill>
              </a:rPr>
              <a:t>conditions</a:t>
            </a:r>
          </a:p>
          <a:p>
            <a:r>
              <a:rPr lang="en-US" sz="2800" dirty="0">
                <a:solidFill>
                  <a:schemeClr val="tx2"/>
                </a:solidFill>
              </a:rPr>
              <a:t>Statutory required Technical Advisory Council </a:t>
            </a:r>
            <a:endParaRPr lang="en-US" sz="2800" dirty="0" smtClean="0">
              <a:solidFill>
                <a:schemeClr val="tx2"/>
              </a:solidFill>
            </a:endParaRPr>
          </a:p>
          <a:p>
            <a:pPr lvl="1"/>
            <a:r>
              <a:rPr lang="en-US" sz="2400" dirty="0" smtClean="0">
                <a:solidFill>
                  <a:schemeClr val="tx2"/>
                </a:solidFill>
              </a:rPr>
              <a:t>first </a:t>
            </a:r>
            <a:r>
              <a:rPr lang="en-US" sz="2400" dirty="0">
                <a:solidFill>
                  <a:schemeClr val="tx2"/>
                </a:solidFill>
              </a:rPr>
              <a:t>meeting was Jan 17</a:t>
            </a:r>
            <a:r>
              <a:rPr lang="en-US" sz="2400" baseline="30000" dirty="0">
                <a:solidFill>
                  <a:schemeClr val="tx2"/>
                </a:solidFill>
              </a:rPr>
              <a:t>th</a:t>
            </a:r>
            <a:endParaRPr lang="en-US" sz="2400" dirty="0">
              <a:solidFill>
                <a:schemeClr val="tx2"/>
              </a:solidFill>
            </a:endParaRPr>
          </a:p>
          <a:p>
            <a:pPr lvl="1"/>
            <a:r>
              <a:rPr lang="en-US" sz="2400" dirty="0">
                <a:solidFill>
                  <a:schemeClr val="tx2"/>
                </a:solidFill>
              </a:rPr>
              <a:t>Minutes on Mote Red Tide Initiative website</a:t>
            </a:r>
          </a:p>
          <a:p>
            <a:endParaRPr lang="en-US" dirty="0"/>
          </a:p>
          <a:p>
            <a:pPr marL="0" indent="0">
              <a:buNone/>
            </a:pPr>
            <a:endParaRPr lang="en-US" dirty="0" smtClean="0"/>
          </a:p>
          <a:p>
            <a:endParaRPr lang="en-US" dirty="0" smtClean="0"/>
          </a:p>
          <a:p>
            <a:endParaRPr lang="en-US" dirty="0"/>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pic>
        <p:nvPicPr>
          <p:cNvPr id="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29400" y="2973238"/>
            <a:ext cx="2209800" cy="294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2987615"/>
            <a:ext cx="1143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87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chemeClr val="tx2"/>
                </a:solidFill>
              </a:rPr>
              <a:t>Technical Advisory Council</a:t>
            </a:r>
            <a:endParaRPr lang="en-US" b="1" dirty="0">
              <a:solidFill>
                <a:schemeClr val="tx2"/>
              </a:solidFill>
            </a:endParaRPr>
          </a:p>
        </p:txBody>
      </p:sp>
      <p:sp>
        <p:nvSpPr>
          <p:cNvPr id="3" name="Content Placeholder 2"/>
          <p:cNvSpPr>
            <a:spLocks noGrp="1"/>
          </p:cNvSpPr>
          <p:nvPr>
            <p:ph idx="1"/>
          </p:nvPr>
        </p:nvSpPr>
        <p:spPr>
          <a:xfrm>
            <a:off x="228600" y="1120457"/>
            <a:ext cx="8229600" cy="4525963"/>
          </a:xfrm>
        </p:spPr>
        <p:txBody>
          <a:bodyPr/>
          <a:lstStyle/>
          <a:p>
            <a:pPr marL="0" indent="0">
              <a:buNone/>
            </a:pPr>
            <a:r>
              <a:rPr lang="en-US" dirty="0" smtClean="0">
                <a:solidFill>
                  <a:schemeClr val="tx2"/>
                </a:solidFill>
              </a:rPr>
              <a:t>Dr. Michael P. Crosby – Mote President and CEO</a:t>
            </a:r>
          </a:p>
          <a:p>
            <a:pPr marL="0" indent="0">
              <a:buNone/>
            </a:pPr>
            <a:r>
              <a:rPr lang="en-US" dirty="0" smtClean="0">
                <a:solidFill>
                  <a:schemeClr val="tx2"/>
                </a:solidFill>
              </a:rPr>
              <a:t>Dr. James Powell – House Speaker </a:t>
            </a:r>
            <a:r>
              <a:rPr lang="en-US" dirty="0" err="1" smtClean="0">
                <a:solidFill>
                  <a:schemeClr val="tx2"/>
                </a:solidFill>
              </a:rPr>
              <a:t>Appt</a:t>
            </a:r>
            <a:endParaRPr lang="en-US" dirty="0" smtClean="0">
              <a:solidFill>
                <a:schemeClr val="tx2"/>
              </a:solidFill>
            </a:endParaRPr>
          </a:p>
          <a:p>
            <a:pPr marL="0" indent="0">
              <a:buNone/>
            </a:pPr>
            <a:r>
              <a:rPr lang="en-US" dirty="0" smtClean="0">
                <a:solidFill>
                  <a:schemeClr val="tx2"/>
                </a:solidFill>
              </a:rPr>
              <a:t>Dr. James Sullivan – Senate President </a:t>
            </a:r>
            <a:r>
              <a:rPr lang="en-US" dirty="0" err="1" smtClean="0">
                <a:solidFill>
                  <a:schemeClr val="tx2"/>
                </a:solidFill>
              </a:rPr>
              <a:t>Appt</a:t>
            </a:r>
            <a:endParaRPr lang="en-US" dirty="0" smtClean="0">
              <a:solidFill>
                <a:schemeClr val="tx2"/>
              </a:solidFill>
            </a:endParaRPr>
          </a:p>
          <a:p>
            <a:pPr marL="0" indent="0">
              <a:buNone/>
            </a:pPr>
            <a:r>
              <a:rPr lang="en-US" dirty="0" smtClean="0">
                <a:solidFill>
                  <a:schemeClr val="tx2"/>
                </a:solidFill>
              </a:rPr>
              <a:t>Dr. Katherine Hubbard – FWC </a:t>
            </a:r>
            <a:r>
              <a:rPr lang="en-US" dirty="0" err="1" smtClean="0">
                <a:solidFill>
                  <a:schemeClr val="tx2"/>
                </a:solidFill>
              </a:rPr>
              <a:t>Appt</a:t>
            </a:r>
            <a:endParaRPr lang="en-US" dirty="0" smtClean="0">
              <a:solidFill>
                <a:schemeClr val="tx2"/>
              </a:solidFill>
            </a:endParaRPr>
          </a:p>
          <a:p>
            <a:pPr marL="0" indent="0">
              <a:buNone/>
            </a:pPr>
            <a:r>
              <a:rPr lang="en-US" dirty="0" smtClean="0">
                <a:solidFill>
                  <a:schemeClr val="tx2"/>
                </a:solidFill>
              </a:rPr>
              <a:t>David Whiting – DEP </a:t>
            </a:r>
            <a:r>
              <a:rPr lang="en-US" dirty="0" err="1" smtClean="0">
                <a:solidFill>
                  <a:schemeClr val="tx2"/>
                </a:solidFill>
              </a:rPr>
              <a:t>Appt</a:t>
            </a:r>
            <a:endParaRPr lang="en-US" dirty="0" smtClean="0">
              <a:solidFill>
                <a:schemeClr val="tx2"/>
              </a:solidFill>
            </a:endParaRPr>
          </a:p>
          <a:p>
            <a:pPr marL="0" indent="0">
              <a:buNone/>
            </a:pPr>
            <a:r>
              <a:rPr lang="en-US" dirty="0" smtClean="0">
                <a:solidFill>
                  <a:schemeClr val="tx2"/>
                </a:solidFill>
              </a:rPr>
              <a:t>Governor </a:t>
            </a:r>
            <a:r>
              <a:rPr lang="en-US" dirty="0" err="1" smtClean="0">
                <a:solidFill>
                  <a:schemeClr val="tx2"/>
                </a:solidFill>
              </a:rPr>
              <a:t>Appt</a:t>
            </a:r>
            <a:r>
              <a:rPr lang="en-US" dirty="0" smtClean="0">
                <a:solidFill>
                  <a:schemeClr val="tx2"/>
                </a:solidFill>
              </a:rPr>
              <a:t> Pending</a:t>
            </a:r>
          </a:p>
          <a:p>
            <a:pPr marL="0" indent="0">
              <a:buNone/>
            </a:pPr>
            <a:endParaRPr lang="en-US" dirty="0"/>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630283"/>
            <a:ext cx="4338557" cy="218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184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chemeClr val="tx2"/>
                </a:solidFill>
              </a:rPr>
              <a:t>Initiative Reporting Requirements</a:t>
            </a:r>
            <a:endParaRPr lang="en-US" b="1" dirty="0">
              <a:solidFill>
                <a:schemeClr val="tx2"/>
              </a:solidFill>
            </a:endParaRPr>
          </a:p>
        </p:txBody>
      </p:sp>
      <p:sp>
        <p:nvSpPr>
          <p:cNvPr id="3" name="Content Placeholder 2"/>
          <p:cNvSpPr>
            <a:spLocks noGrp="1"/>
          </p:cNvSpPr>
          <p:nvPr>
            <p:ph idx="1"/>
          </p:nvPr>
        </p:nvSpPr>
        <p:spPr>
          <a:xfrm>
            <a:off x="457200" y="1105805"/>
            <a:ext cx="8229600" cy="4525963"/>
          </a:xfrm>
        </p:spPr>
        <p:txBody>
          <a:bodyPr>
            <a:normAutofit/>
          </a:bodyPr>
          <a:lstStyle/>
          <a:p>
            <a:r>
              <a:rPr lang="en-US" sz="2400" dirty="0">
                <a:solidFill>
                  <a:schemeClr val="tx2"/>
                </a:solidFill>
              </a:rPr>
              <a:t>Beginning </a:t>
            </a:r>
            <a:r>
              <a:rPr lang="en-US" sz="2400" b="1" dirty="0">
                <a:solidFill>
                  <a:schemeClr val="tx2"/>
                </a:solidFill>
              </a:rPr>
              <a:t>January 15, 2021</a:t>
            </a:r>
            <a:r>
              <a:rPr lang="en-US" sz="2400" dirty="0">
                <a:solidFill>
                  <a:schemeClr val="tx2"/>
                </a:solidFill>
              </a:rPr>
              <a:t>, and each January 15 thereafter until its expiration, </a:t>
            </a:r>
            <a:r>
              <a:rPr lang="en-US" sz="2400" b="1" dirty="0">
                <a:solidFill>
                  <a:schemeClr val="tx2"/>
                </a:solidFill>
              </a:rPr>
              <a:t>the initiative shall submit a report that contains an overview of its accomplishments</a:t>
            </a:r>
            <a:r>
              <a:rPr lang="en-US" sz="2400" dirty="0">
                <a:solidFill>
                  <a:schemeClr val="tx2"/>
                </a:solidFill>
              </a:rPr>
              <a:t> to date and priorities for subsequent years to the Governor, the President of the Senate, the Speaker of the House of Representatives, the Secretary of Environmental Protection, and the executive director of the Fish and Wildlife Conservation Commission</a:t>
            </a:r>
            <a:r>
              <a:rPr lang="en-US" sz="2400" dirty="0" smtClean="0">
                <a:solidFill>
                  <a:schemeClr val="tx2"/>
                </a:solidFill>
              </a:rPr>
              <a:t>.</a:t>
            </a:r>
          </a:p>
          <a:p>
            <a:endParaRPr lang="en-US" sz="2400" dirty="0" smtClean="0">
              <a:solidFill>
                <a:schemeClr val="tx2"/>
              </a:solidFill>
            </a:endParaRPr>
          </a:p>
          <a:p>
            <a:r>
              <a:rPr lang="en-US" sz="2400" dirty="0" smtClean="0">
                <a:solidFill>
                  <a:schemeClr val="tx2"/>
                </a:solidFill>
              </a:rPr>
              <a:t>Annual Workplans, Reports, and Invoices to FWRI</a:t>
            </a:r>
          </a:p>
          <a:p>
            <a:endParaRPr lang="en-US" sz="2400" dirty="0" smtClean="0">
              <a:solidFill>
                <a:schemeClr val="tx2"/>
              </a:solidFill>
            </a:endParaRPr>
          </a:p>
          <a:p>
            <a:r>
              <a:rPr lang="en-US" sz="2400" dirty="0" smtClean="0">
                <a:solidFill>
                  <a:schemeClr val="tx2"/>
                </a:solidFill>
              </a:rPr>
              <a:t>Website, Public Records, and Meeting Minutes</a:t>
            </a:r>
            <a:endParaRPr lang="en-US" sz="2400" dirty="0">
              <a:solidFill>
                <a:schemeClr val="tx2"/>
              </a:solidFill>
            </a:endParaRPr>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4023005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521"/>
            <a:ext cx="8229600" cy="1143000"/>
          </a:xfrm>
        </p:spPr>
        <p:txBody>
          <a:bodyPr/>
          <a:lstStyle/>
          <a:p>
            <a:r>
              <a:rPr lang="en-US" b="1" dirty="0" smtClean="0">
                <a:solidFill>
                  <a:schemeClr val="tx2"/>
                </a:solidFill>
              </a:rPr>
              <a:t>Mote Led Project Overviews</a:t>
            </a:r>
            <a:endParaRPr lang="en-US" b="1" dirty="0">
              <a:solidFill>
                <a:schemeClr val="tx2"/>
              </a:solidFill>
            </a:endParaRPr>
          </a:p>
        </p:txBody>
      </p:sp>
      <p:sp>
        <p:nvSpPr>
          <p:cNvPr id="3" name="Content Placeholder 2"/>
          <p:cNvSpPr>
            <a:spLocks noGrp="1"/>
          </p:cNvSpPr>
          <p:nvPr>
            <p:ph idx="1"/>
          </p:nvPr>
        </p:nvSpPr>
        <p:spPr>
          <a:xfrm>
            <a:off x="457200" y="1295400"/>
            <a:ext cx="8229600" cy="4525963"/>
          </a:xfrm>
        </p:spPr>
        <p:txBody>
          <a:bodyPr>
            <a:normAutofit fontScale="85000" lnSpcReduction="20000"/>
          </a:bodyPr>
          <a:lstStyle/>
          <a:p>
            <a:r>
              <a:rPr lang="en-US" dirty="0" smtClean="0">
                <a:solidFill>
                  <a:schemeClr val="tx2"/>
                </a:solidFill>
              </a:rPr>
              <a:t>Facilities </a:t>
            </a:r>
          </a:p>
          <a:p>
            <a:pPr lvl="1"/>
            <a:r>
              <a:rPr lang="en-US" dirty="0" smtClean="0">
                <a:solidFill>
                  <a:schemeClr val="tx2"/>
                </a:solidFill>
              </a:rPr>
              <a:t>Mesocosm Facility</a:t>
            </a:r>
          </a:p>
          <a:p>
            <a:pPr lvl="1"/>
            <a:r>
              <a:rPr lang="en-US" i="1" dirty="0" smtClean="0">
                <a:solidFill>
                  <a:schemeClr val="tx2"/>
                </a:solidFill>
              </a:rPr>
              <a:t>Karenia brevis </a:t>
            </a:r>
            <a:r>
              <a:rPr lang="en-US" dirty="0" smtClean="0">
                <a:solidFill>
                  <a:schemeClr val="tx2"/>
                </a:solidFill>
              </a:rPr>
              <a:t>Culture Facility </a:t>
            </a:r>
          </a:p>
          <a:p>
            <a:r>
              <a:rPr lang="en-US" dirty="0" smtClean="0">
                <a:solidFill>
                  <a:schemeClr val="tx2"/>
                </a:solidFill>
              </a:rPr>
              <a:t>Technology Development in Support of Mitigation </a:t>
            </a:r>
          </a:p>
          <a:p>
            <a:pPr lvl="1"/>
            <a:r>
              <a:rPr lang="en-US" dirty="0" smtClean="0">
                <a:solidFill>
                  <a:schemeClr val="tx2"/>
                </a:solidFill>
              </a:rPr>
              <a:t>Programmable Hyperspectral Seawater Scanner (PHySS)</a:t>
            </a:r>
          </a:p>
          <a:p>
            <a:pPr lvl="1"/>
            <a:r>
              <a:rPr lang="en-US" dirty="0" smtClean="0">
                <a:solidFill>
                  <a:schemeClr val="tx2"/>
                </a:solidFill>
              </a:rPr>
              <a:t>UAV (Unmanned Aerial Vehicle, Drone) based Detection System</a:t>
            </a:r>
          </a:p>
          <a:p>
            <a:pPr lvl="1"/>
            <a:r>
              <a:rPr lang="en-US" dirty="0" smtClean="0">
                <a:solidFill>
                  <a:schemeClr val="tx2"/>
                </a:solidFill>
              </a:rPr>
              <a:t>Beach Conditions Reporting Systems (BCRS)</a:t>
            </a:r>
          </a:p>
          <a:p>
            <a:pPr lvl="1"/>
            <a:r>
              <a:rPr lang="en-US" dirty="0" smtClean="0">
                <a:solidFill>
                  <a:schemeClr val="tx2"/>
                </a:solidFill>
              </a:rPr>
              <a:t>Quantitative Polymerase Chain Reaction (qPCR)</a:t>
            </a:r>
          </a:p>
          <a:p>
            <a:r>
              <a:rPr lang="en-US" dirty="0" smtClean="0">
                <a:solidFill>
                  <a:schemeClr val="tx2"/>
                </a:solidFill>
              </a:rPr>
              <a:t>Mitigation Projects</a:t>
            </a:r>
          </a:p>
          <a:p>
            <a:pPr lvl="1"/>
            <a:r>
              <a:rPr lang="en-US" dirty="0" smtClean="0">
                <a:solidFill>
                  <a:schemeClr val="tx2"/>
                </a:solidFill>
              </a:rPr>
              <a:t>Compounds (Natural, Clay, Chemicals)</a:t>
            </a:r>
          </a:p>
          <a:p>
            <a:pPr lvl="1"/>
            <a:r>
              <a:rPr lang="en-US" dirty="0" smtClean="0">
                <a:solidFill>
                  <a:schemeClr val="tx2"/>
                </a:solidFill>
              </a:rPr>
              <a:t>Laboratory and Mesocosm</a:t>
            </a:r>
          </a:p>
          <a:p>
            <a:pPr marL="457200" lvl="1" indent="0">
              <a:buNone/>
            </a:pPr>
            <a:endParaRPr lang="en-US" dirty="0" smtClean="0">
              <a:solidFill>
                <a:schemeClr val="tx2"/>
              </a:solidFill>
            </a:endParaRPr>
          </a:p>
          <a:p>
            <a:endParaRPr lang="en-US" dirty="0" smtClean="0"/>
          </a:p>
          <a:p>
            <a:pPr lvl="1"/>
            <a:endParaRPr lang="en-US" dirty="0" smtClean="0"/>
          </a:p>
          <a:p>
            <a:pPr lvl="1"/>
            <a:endParaRPr lang="en-US" dirty="0"/>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618920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itle 3"/>
          <p:cNvSpPr>
            <a:spLocks noGrp="1"/>
          </p:cNvSpPr>
          <p:nvPr>
            <p:ph type="title"/>
          </p:nvPr>
        </p:nvSpPr>
        <p:spPr>
          <a:xfrm>
            <a:off x="457200" y="9167"/>
            <a:ext cx="8229600" cy="1143000"/>
          </a:xfrm>
        </p:spPr>
        <p:txBody>
          <a:bodyPr/>
          <a:lstStyle/>
          <a:p>
            <a:r>
              <a:rPr lang="en-US" b="1" dirty="0" smtClean="0">
                <a:solidFill>
                  <a:schemeClr val="tx2"/>
                </a:solidFill>
              </a:rPr>
              <a:t>Experimental Mesocosm Facility</a:t>
            </a:r>
            <a:endParaRPr lang="en-US" dirty="0">
              <a:solidFill>
                <a:schemeClr val="tx2"/>
              </a:solidFill>
            </a:endParaRPr>
          </a:p>
        </p:txBody>
      </p:sp>
      <p:sp>
        <p:nvSpPr>
          <p:cNvPr id="5" name="Subtitle 4"/>
          <p:cNvSpPr>
            <a:spLocks noGrp="1"/>
          </p:cNvSpPr>
          <p:nvPr>
            <p:ph idx="1"/>
          </p:nvPr>
        </p:nvSpPr>
        <p:spPr>
          <a:xfrm>
            <a:off x="329381" y="1032387"/>
            <a:ext cx="6218078" cy="4866968"/>
          </a:xfrm>
        </p:spPr>
        <p:txBody>
          <a:bodyPr>
            <a:normAutofit fontScale="70000" lnSpcReduction="20000"/>
          </a:bodyPr>
          <a:lstStyle/>
          <a:p>
            <a:pPr marL="0" indent="0">
              <a:buNone/>
            </a:pPr>
            <a:r>
              <a:rPr lang="en-US" sz="4000" b="1" dirty="0" smtClean="0">
                <a:solidFill>
                  <a:schemeClr val="tx2"/>
                </a:solidFill>
              </a:rPr>
              <a:t>Motivation</a:t>
            </a:r>
          </a:p>
          <a:p>
            <a:r>
              <a:rPr lang="en-US" sz="2600" dirty="0" smtClean="0">
                <a:solidFill>
                  <a:schemeClr val="tx2"/>
                </a:solidFill>
              </a:rPr>
              <a:t>To provide multi-scale, multi-user red tide research infrastructure for Initiative scientists</a:t>
            </a:r>
          </a:p>
          <a:p>
            <a:pPr marL="0" indent="0">
              <a:buNone/>
            </a:pPr>
            <a:endParaRPr lang="en-US" sz="1300" b="1" dirty="0" smtClean="0">
              <a:solidFill>
                <a:schemeClr val="tx2"/>
              </a:solidFill>
            </a:endParaRPr>
          </a:p>
          <a:p>
            <a:pPr marL="0" indent="0">
              <a:buNone/>
            </a:pPr>
            <a:r>
              <a:rPr lang="en-US" sz="4000" b="1" dirty="0" smtClean="0">
                <a:solidFill>
                  <a:schemeClr val="tx2"/>
                </a:solidFill>
              </a:rPr>
              <a:t>Goals</a:t>
            </a:r>
          </a:p>
          <a:p>
            <a:r>
              <a:rPr lang="en-US" sz="2600" dirty="0" smtClean="0">
                <a:solidFill>
                  <a:schemeClr val="tx2"/>
                </a:solidFill>
              </a:rPr>
              <a:t>Used by visiting scientists, graduate students, educational groups, and in-house scientists</a:t>
            </a:r>
            <a:endParaRPr lang="en-US" sz="2600" b="1" i="1" dirty="0" smtClean="0">
              <a:solidFill>
                <a:schemeClr val="tx2"/>
              </a:solidFill>
            </a:endParaRPr>
          </a:p>
          <a:p>
            <a:r>
              <a:rPr lang="en-US" sz="2600" dirty="0" smtClean="0">
                <a:solidFill>
                  <a:schemeClr val="tx2"/>
                </a:solidFill>
              </a:rPr>
              <a:t>Ability to perform land-based mesocosm studies on red tide</a:t>
            </a:r>
          </a:p>
          <a:p>
            <a:pPr marL="0" indent="0">
              <a:buNone/>
            </a:pPr>
            <a:endParaRPr lang="en-US" sz="1400" b="1" dirty="0" smtClean="0">
              <a:solidFill>
                <a:schemeClr val="tx2"/>
              </a:solidFill>
            </a:endParaRPr>
          </a:p>
          <a:p>
            <a:pPr marL="0" indent="0">
              <a:buNone/>
            </a:pPr>
            <a:r>
              <a:rPr lang="en-US" sz="4000" b="1" dirty="0" smtClean="0">
                <a:solidFill>
                  <a:schemeClr val="tx2"/>
                </a:solidFill>
              </a:rPr>
              <a:t>Outcomes</a:t>
            </a:r>
          </a:p>
          <a:p>
            <a:r>
              <a:rPr lang="en-US" sz="2500" dirty="0" smtClean="0">
                <a:solidFill>
                  <a:schemeClr val="tx2"/>
                </a:solidFill>
              </a:rPr>
              <a:t>Enable </a:t>
            </a:r>
            <a:r>
              <a:rPr lang="en-US" sz="2500" dirty="0">
                <a:solidFill>
                  <a:schemeClr val="tx2"/>
                </a:solidFill>
              </a:rPr>
              <a:t>the development of innovative technologies and approaches that are critically needed to address control and mitigation of red tide </a:t>
            </a:r>
            <a:r>
              <a:rPr lang="en-US" sz="2500" dirty="0" smtClean="0">
                <a:solidFill>
                  <a:schemeClr val="tx2"/>
                </a:solidFill>
              </a:rPr>
              <a:t>impacts</a:t>
            </a:r>
          </a:p>
          <a:p>
            <a:r>
              <a:rPr lang="en-US" sz="2500" dirty="0">
                <a:solidFill>
                  <a:schemeClr val="tx2"/>
                </a:solidFill>
              </a:rPr>
              <a:t>D</a:t>
            </a:r>
            <a:r>
              <a:rPr lang="en-US" sz="2500" dirty="0" smtClean="0">
                <a:solidFill>
                  <a:schemeClr val="tx2"/>
                </a:solidFill>
              </a:rPr>
              <a:t>edicated </a:t>
            </a:r>
            <a:r>
              <a:rPr lang="en-US" sz="2500" dirty="0">
                <a:solidFill>
                  <a:schemeClr val="tx2"/>
                </a:solidFill>
              </a:rPr>
              <a:t>red tide mitigation mesocosm facility will allow more ecosystem-based testing of mitigation compounds in a controlled setting, reduce the need to postpone research or shorten experimental designs due to lack of available space and enable year-round, longer, multiple-use </a:t>
            </a:r>
            <a:r>
              <a:rPr lang="en-US" sz="2500" dirty="0" smtClean="0">
                <a:solidFill>
                  <a:schemeClr val="tx2"/>
                </a:solidFill>
              </a:rPr>
              <a:t>studies</a:t>
            </a:r>
            <a:endParaRPr lang="en-US" sz="2500" dirty="0">
              <a:solidFill>
                <a:schemeClr val="tx2"/>
              </a:solidFill>
            </a:endParaRPr>
          </a:p>
        </p:txBody>
      </p:sp>
      <p:pic>
        <p:nvPicPr>
          <p:cNvPr id="1026" name="Picture 2" descr="Image result for phytoplankton mesocosm faci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625" y="1032387"/>
            <a:ext cx="2209497" cy="14748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625" y="2634431"/>
            <a:ext cx="2209497" cy="1589138"/>
          </a:xfrm>
          <a:prstGeom prst="rect">
            <a:avLst/>
          </a:prstGeom>
          <a:ln>
            <a:noFill/>
          </a:ln>
          <a:effectLst>
            <a:softEdge rad="112500"/>
          </a:effec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4785" y="4397015"/>
            <a:ext cx="2051175" cy="1588055"/>
          </a:xfrm>
          <a:prstGeom prst="rect">
            <a:avLst/>
          </a:prstGeom>
          <a:solidFill>
            <a:schemeClr val="bg1"/>
          </a:solidFill>
          <a:ln>
            <a:solidFill>
              <a:schemeClr val="tx2"/>
            </a:solidFill>
          </a:ln>
          <a:effectLst/>
        </p:spPr>
      </p:pic>
    </p:spTree>
    <p:extLst>
      <p:ext uri="{BB962C8B-B14F-4D97-AF65-F5344CB8AC3E}">
        <p14:creationId xmlns:p14="http://schemas.microsoft.com/office/powerpoint/2010/main" val="3656699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itle 3"/>
          <p:cNvSpPr>
            <a:spLocks noGrp="1"/>
          </p:cNvSpPr>
          <p:nvPr>
            <p:ph type="title"/>
          </p:nvPr>
        </p:nvSpPr>
        <p:spPr>
          <a:xfrm>
            <a:off x="457200" y="9167"/>
            <a:ext cx="8229600" cy="1143000"/>
          </a:xfrm>
        </p:spPr>
        <p:txBody>
          <a:bodyPr/>
          <a:lstStyle/>
          <a:p>
            <a:r>
              <a:rPr lang="en-US" b="1" dirty="0" smtClean="0">
                <a:solidFill>
                  <a:schemeClr val="tx2"/>
                </a:solidFill>
              </a:rPr>
              <a:t>Phytoplankton Culture Facility</a:t>
            </a:r>
            <a:endParaRPr lang="en-US" dirty="0">
              <a:solidFill>
                <a:schemeClr val="tx2"/>
              </a:solidFill>
            </a:endParaRPr>
          </a:p>
        </p:txBody>
      </p:sp>
      <p:sp>
        <p:nvSpPr>
          <p:cNvPr id="5" name="Subtitle 4"/>
          <p:cNvSpPr>
            <a:spLocks noGrp="1"/>
          </p:cNvSpPr>
          <p:nvPr>
            <p:ph idx="1"/>
          </p:nvPr>
        </p:nvSpPr>
        <p:spPr>
          <a:xfrm>
            <a:off x="329381" y="1032387"/>
            <a:ext cx="6218078" cy="4945625"/>
          </a:xfrm>
        </p:spPr>
        <p:txBody>
          <a:bodyPr>
            <a:normAutofit fontScale="77500" lnSpcReduction="20000"/>
          </a:bodyPr>
          <a:lstStyle/>
          <a:p>
            <a:pPr marL="0" indent="0">
              <a:buNone/>
            </a:pPr>
            <a:r>
              <a:rPr lang="en-US" sz="4000" b="1" dirty="0" smtClean="0">
                <a:solidFill>
                  <a:schemeClr val="tx2"/>
                </a:solidFill>
              </a:rPr>
              <a:t>Motivation</a:t>
            </a:r>
          </a:p>
          <a:p>
            <a:r>
              <a:rPr lang="en-US" sz="2600" dirty="0" smtClean="0">
                <a:solidFill>
                  <a:schemeClr val="tx2"/>
                </a:solidFill>
              </a:rPr>
              <a:t>To support the Initiative with </a:t>
            </a:r>
            <a:r>
              <a:rPr lang="en-US" sz="2600" i="1" dirty="0" err="1" smtClean="0">
                <a:solidFill>
                  <a:schemeClr val="tx2"/>
                </a:solidFill>
              </a:rPr>
              <a:t>Karenia</a:t>
            </a:r>
            <a:r>
              <a:rPr lang="en-US" sz="2600" i="1" dirty="0" smtClean="0">
                <a:solidFill>
                  <a:schemeClr val="tx2"/>
                </a:solidFill>
              </a:rPr>
              <a:t> brevis </a:t>
            </a:r>
            <a:r>
              <a:rPr lang="en-US" sz="2600" dirty="0" smtClean="0">
                <a:solidFill>
                  <a:schemeClr val="tx2"/>
                </a:solidFill>
              </a:rPr>
              <a:t>culture</a:t>
            </a:r>
          </a:p>
          <a:p>
            <a:pPr marL="0" indent="0">
              <a:buNone/>
            </a:pPr>
            <a:endParaRPr lang="en-US" sz="1300" b="1" dirty="0" smtClean="0">
              <a:solidFill>
                <a:schemeClr val="tx2"/>
              </a:solidFill>
            </a:endParaRPr>
          </a:p>
          <a:p>
            <a:pPr marL="0" indent="0">
              <a:buNone/>
            </a:pPr>
            <a:r>
              <a:rPr lang="en-US" sz="4000" b="1" dirty="0" smtClean="0">
                <a:solidFill>
                  <a:schemeClr val="tx2"/>
                </a:solidFill>
              </a:rPr>
              <a:t>Goals</a:t>
            </a:r>
          </a:p>
          <a:p>
            <a:r>
              <a:rPr lang="en-US" sz="2600" dirty="0" smtClean="0">
                <a:solidFill>
                  <a:schemeClr val="tx2"/>
                </a:solidFill>
              </a:rPr>
              <a:t>Meet the demands of the mitigation research with </a:t>
            </a:r>
            <a:r>
              <a:rPr lang="en-US" sz="2600" b="1" dirty="0" smtClean="0">
                <a:solidFill>
                  <a:schemeClr val="tx2"/>
                </a:solidFill>
              </a:rPr>
              <a:t>consistent and reliable production of large volumes of </a:t>
            </a:r>
            <a:r>
              <a:rPr lang="en-US" sz="2600" b="1" i="1" dirty="0" smtClean="0">
                <a:solidFill>
                  <a:schemeClr val="tx2"/>
                </a:solidFill>
              </a:rPr>
              <a:t>K. brevis</a:t>
            </a:r>
          </a:p>
          <a:p>
            <a:r>
              <a:rPr lang="en-US" sz="2600" dirty="0" smtClean="0">
                <a:solidFill>
                  <a:schemeClr val="tx2"/>
                </a:solidFill>
              </a:rPr>
              <a:t>Expand collection of </a:t>
            </a:r>
            <a:r>
              <a:rPr lang="en-US" sz="2600" i="1" dirty="0" smtClean="0">
                <a:solidFill>
                  <a:schemeClr val="tx2"/>
                </a:solidFill>
              </a:rPr>
              <a:t>K. brevis </a:t>
            </a:r>
            <a:r>
              <a:rPr lang="en-US" sz="2600" dirty="0" smtClean="0">
                <a:solidFill>
                  <a:schemeClr val="tx2"/>
                </a:solidFill>
              </a:rPr>
              <a:t>species (growing and maintaining several different strains)</a:t>
            </a:r>
          </a:p>
          <a:p>
            <a:pPr marL="0" indent="0">
              <a:buNone/>
            </a:pPr>
            <a:endParaRPr lang="en-US" sz="1400" b="1" dirty="0" smtClean="0">
              <a:solidFill>
                <a:schemeClr val="tx2"/>
              </a:solidFill>
            </a:endParaRPr>
          </a:p>
          <a:p>
            <a:pPr marL="0" indent="0">
              <a:buNone/>
            </a:pPr>
            <a:r>
              <a:rPr lang="en-US" sz="4000" b="1" dirty="0" smtClean="0">
                <a:solidFill>
                  <a:schemeClr val="tx2"/>
                </a:solidFill>
              </a:rPr>
              <a:t>Outcomes</a:t>
            </a:r>
          </a:p>
          <a:p>
            <a:r>
              <a:rPr lang="en-US" sz="2600" dirty="0" smtClean="0">
                <a:solidFill>
                  <a:schemeClr val="tx2"/>
                </a:solidFill>
              </a:rPr>
              <a:t>Leverage Mote’s strong foundation of ecology, advanced biology and physiology to collaborate at state, national, and international levels and improve scientific productivity - i.e. support this Initiative with culture and Red Tide expertise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7459" y="963561"/>
            <a:ext cx="2430194" cy="1583741"/>
          </a:xfrm>
          <a:prstGeom prst="rect">
            <a:avLst/>
          </a:prstGeom>
          <a:ln>
            <a:noFill/>
          </a:ln>
          <a:effectLst>
            <a:softEdge rad="112500"/>
          </a:effectLst>
        </p:spPr>
      </p:pic>
      <p:pic>
        <p:nvPicPr>
          <p:cNvPr id="8" name="Picture 7"/>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547459" y="2606276"/>
            <a:ext cx="2385830" cy="16651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7231" y="4319821"/>
            <a:ext cx="2341466" cy="1760590"/>
          </a:xfrm>
          <a:prstGeom prst="rect">
            <a:avLst/>
          </a:prstGeom>
          <a:ln>
            <a:noFill/>
          </a:ln>
          <a:effectLst>
            <a:softEdge rad="112500"/>
          </a:effectLst>
        </p:spPr>
      </p:pic>
    </p:spTree>
    <p:extLst>
      <p:ext uri="{BB962C8B-B14F-4D97-AF65-F5344CB8AC3E}">
        <p14:creationId xmlns:p14="http://schemas.microsoft.com/office/powerpoint/2010/main" val="2804203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1976</TotalTime>
  <Words>1632</Words>
  <Application>Microsoft Office PowerPoint</Application>
  <PresentationFormat>On-screen Show (4:3)</PresentationFormat>
  <Paragraphs>250</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Florida Red Tide Mitigation and Technology Development Initiative    Kevin Claridge Associate Vice President Sponsored Research and Coastal Policy Programs  </vt:lpstr>
      <vt:lpstr>Florida Red Tide Mitigation and Technology Development Initiative</vt:lpstr>
      <vt:lpstr>Red Tide Initiative Overview</vt:lpstr>
      <vt:lpstr>Red Tide Initiative Progress</vt:lpstr>
      <vt:lpstr>Technical Advisory Council</vt:lpstr>
      <vt:lpstr>Initiative Reporting Requirements</vt:lpstr>
      <vt:lpstr>Mote Led Project Overviews</vt:lpstr>
      <vt:lpstr>Experimental Mesocosm Facility</vt:lpstr>
      <vt:lpstr>Phytoplankton Culture Facility</vt:lpstr>
      <vt:lpstr>PHySS - Programmable Hyperspectral Seawater Scanner  </vt:lpstr>
      <vt:lpstr>UAV-based Red Tide Detection System </vt:lpstr>
      <vt:lpstr>PowerPoint Presentation</vt:lpstr>
      <vt:lpstr>Acceleration of user-friendly, smart phone integrated qPCR technology development and Citizen Science integration for K. brevis mitigation testing</vt:lpstr>
      <vt:lpstr>Mitigation Products &amp; Processes Introduction</vt:lpstr>
      <vt:lpstr>PowerPoint Presentation</vt:lpstr>
      <vt:lpstr>Initiative Engagement</vt:lpstr>
      <vt:lpstr>Request For Partner Proposals</vt:lpstr>
      <vt:lpstr>Future Initiative Information</vt:lpstr>
      <vt:lpstr>Questions?   </vt:lpstr>
    </vt:vector>
  </TitlesOfParts>
  <Company>Mote Marine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Red Tide Mitigation and Technology Development Initiative  Technical Advisory Council Meeting</dc:title>
  <dc:creator>KClaridge</dc:creator>
  <cp:lastModifiedBy>hrutger</cp:lastModifiedBy>
  <cp:revision>47</cp:revision>
  <dcterms:created xsi:type="dcterms:W3CDTF">2020-01-23T19:29:23Z</dcterms:created>
  <dcterms:modified xsi:type="dcterms:W3CDTF">2020-06-17T15:28:51Z</dcterms:modified>
</cp:coreProperties>
</file>